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1"/>
  </p:notesMasterIdLst>
  <p:sldIdLst>
    <p:sldId id="256" r:id="rId2"/>
    <p:sldId id="299" r:id="rId3"/>
    <p:sldId id="300" r:id="rId4"/>
    <p:sldId id="301" r:id="rId5"/>
    <p:sldId id="271" r:id="rId6"/>
    <p:sldId id="302" r:id="rId7"/>
    <p:sldId id="303" r:id="rId8"/>
    <p:sldId id="263" r:id="rId9"/>
    <p:sldId id="305" r:id="rId10"/>
    <p:sldId id="259" r:id="rId11"/>
    <p:sldId id="281" r:id="rId12"/>
    <p:sldId id="282" r:id="rId13"/>
    <p:sldId id="283" r:id="rId14"/>
    <p:sldId id="306" r:id="rId15"/>
    <p:sldId id="307" r:id="rId16"/>
    <p:sldId id="286" r:id="rId17"/>
    <p:sldId id="288" r:id="rId18"/>
    <p:sldId id="287" r:id="rId19"/>
    <p:sldId id="290" r:id="rId20"/>
    <p:sldId id="308" r:id="rId21"/>
    <p:sldId id="292" r:id="rId22"/>
    <p:sldId id="293" r:id="rId23"/>
    <p:sldId id="294" r:id="rId24"/>
    <p:sldId id="309" r:id="rId25"/>
    <p:sldId id="311" r:id="rId26"/>
    <p:sldId id="313" r:id="rId27"/>
    <p:sldId id="312" r:id="rId28"/>
    <p:sldId id="258" r:id="rId29"/>
    <p:sldId id="26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15" autoAdjust="0"/>
  </p:normalViewPr>
  <p:slideViewPr>
    <p:cSldViewPr snapToGrid="0" snapToObjects="1">
      <p:cViewPr>
        <p:scale>
          <a:sx n="50" d="100"/>
          <a:sy n="50" d="100"/>
        </p:scale>
        <p:origin x="-2544" y="-8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5D60D-BD36-425C-9ADC-B03453DE7558}" type="datetimeFigureOut">
              <a:rPr lang="it-IT" smtClean="0"/>
              <a:pPr/>
              <a:t>15/09/2016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BAE68E-B7CD-4331-988B-07BD7EC538C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0424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Cambiare foto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BAE68E-B7CD-4331-988B-07BD7EC538CB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BAE68E-B7CD-4331-988B-07BD7EC538CB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INSERIRE LO SCHEMA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BAE68E-B7CD-4331-988B-07BD7EC538CB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F2F5E10-5301-4EE6-90D2-A6C4A3F62BED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8160929" y="5962135"/>
            <a:ext cx="86453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2800" dirty="0" smtClean="0">
                <a:solidFill>
                  <a:schemeClr val="bg1"/>
                </a:solidFill>
              </a:rPr>
              <a:t>AA</a:t>
            </a:r>
            <a:endParaRPr lang="it-IT" sz="2800" dirty="0">
              <a:solidFill>
                <a:schemeClr val="bg1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425" y="152400"/>
            <a:ext cx="790575" cy="76200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" y="5756176"/>
            <a:ext cx="666750" cy="1000125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666750" y="1296769"/>
            <a:ext cx="8358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bg1"/>
                </a:solidFill>
              </a:rPr>
              <a:t>AZIONE CATTOLICA ITALIANA PRESENTA…</a:t>
            </a:r>
          </a:p>
          <a:p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 rot="10800000">
            <a:off x="1206500" y="3060700"/>
            <a:ext cx="6629400" cy="769441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pPr algn="ctr"/>
            <a:r>
              <a:rPr lang="it-IT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SOTTOSOPRA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1320800" y="4051300"/>
            <a:ext cx="6515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tx2"/>
                </a:solidFill>
              </a:rPr>
              <a:t>La proposta </a:t>
            </a:r>
            <a:r>
              <a:rPr lang="it-IT" sz="2000" b="1" dirty="0">
                <a:solidFill>
                  <a:schemeClr val="tx2"/>
                </a:solidFill>
              </a:rPr>
              <a:t>formativa</a:t>
            </a:r>
            <a:r>
              <a:rPr lang="it-IT" b="1" dirty="0">
                <a:solidFill>
                  <a:schemeClr val="tx2"/>
                </a:solidFill>
              </a:rPr>
              <a:t> per gli adulti </a:t>
            </a:r>
            <a:r>
              <a:rPr lang="it-IT" b="1" dirty="0" smtClean="0">
                <a:solidFill>
                  <a:schemeClr val="tx2"/>
                </a:solidFill>
              </a:rPr>
              <a:t>per l’anno </a:t>
            </a:r>
            <a:r>
              <a:rPr lang="it-IT" b="1" dirty="0">
                <a:solidFill>
                  <a:schemeClr val="tx2"/>
                </a:solidFill>
              </a:rPr>
              <a:t>2016-2017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1295400" y="2291259"/>
            <a:ext cx="6629400" cy="769441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pPr algn="ctr"/>
            <a:r>
              <a:rPr lang="it-IT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SOTTOSOPRA</a:t>
            </a:r>
          </a:p>
        </p:txBody>
      </p:sp>
    </p:spTree>
    <p:extLst>
      <p:ext uri="{BB962C8B-B14F-4D97-AF65-F5344CB8AC3E}">
        <p14:creationId xmlns:p14="http://schemas.microsoft.com/office/powerpoint/2010/main" val="115179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72067" y="2133600"/>
            <a:ext cx="7408333" cy="42672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it-IT" sz="2000" dirty="0"/>
              <a:t>Il </a:t>
            </a:r>
            <a:r>
              <a:rPr lang="it-IT" sz="2000" b="1" dirty="0"/>
              <a:t>primo passo </a:t>
            </a:r>
            <a:r>
              <a:rPr lang="it-IT" sz="2000" dirty="0"/>
              <a:t>del percorso di ogni tappa prevede un momento in cui si racconta la </a:t>
            </a:r>
            <a:r>
              <a:rPr lang="it-IT" sz="2000" dirty="0" smtClean="0"/>
              <a:t>vita. La </a:t>
            </a:r>
            <a:r>
              <a:rPr lang="it-IT" sz="2000" dirty="0"/>
              <a:t>nostra, quella degli altri vicini a noi e quella degli altri lontani da noi che in qualche modo ci “ tocca” da vicino, perché </a:t>
            </a:r>
            <a:r>
              <a:rPr lang="it-IT" sz="2000" b="1" dirty="0"/>
              <a:t>legata al contesto storico e culturale in cui </a:t>
            </a:r>
            <a:r>
              <a:rPr lang="it-IT" sz="2000" b="1" dirty="0" smtClean="0"/>
              <a:t>viviamo</a:t>
            </a:r>
            <a:r>
              <a:rPr lang="it-IT" sz="2000" dirty="0" smtClean="0"/>
              <a:t>. Situazioni</a:t>
            </a:r>
            <a:r>
              <a:rPr lang="it-IT" sz="2000" dirty="0"/>
              <a:t>, fatti, esperienze, vissuti che parlano alla nostra vita. </a:t>
            </a:r>
            <a:endParaRPr lang="it-IT" sz="2000" dirty="0" smtClean="0"/>
          </a:p>
          <a:p>
            <a:pPr marL="0" indent="0" algn="just">
              <a:lnSpc>
                <a:spcPct val="120000"/>
              </a:lnSpc>
              <a:buNone/>
            </a:pPr>
            <a:endParaRPr lang="it-IT" sz="2000" dirty="0" smtClean="0"/>
          </a:p>
          <a:p>
            <a:pPr marL="0" indent="0" algn="just">
              <a:buNone/>
            </a:pPr>
            <a:r>
              <a:rPr lang="it-IT" sz="2000" dirty="0" smtClean="0"/>
              <a:t>Raccontare non significa subito “capire” o “interpretare”, ma semplicemente </a:t>
            </a:r>
            <a:r>
              <a:rPr lang="it-IT" sz="2000" b="1" dirty="0" smtClean="0"/>
              <a:t>rievocare</a:t>
            </a:r>
            <a:r>
              <a:rPr lang="it-IT" sz="2000" dirty="0" smtClean="0"/>
              <a:t> (con la voce), </a:t>
            </a:r>
            <a:r>
              <a:rPr lang="it-IT" sz="2000" b="1" dirty="0" smtClean="0"/>
              <a:t>rimembrare</a:t>
            </a:r>
            <a:r>
              <a:rPr lang="it-IT" sz="2000" dirty="0" smtClean="0"/>
              <a:t> (con la mente) e </a:t>
            </a:r>
            <a:r>
              <a:rPr lang="it-IT" sz="2000" b="1" dirty="0" smtClean="0"/>
              <a:t>ricordare</a:t>
            </a:r>
            <a:r>
              <a:rPr lang="it-IT" sz="2000" dirty="0" smtClean="0"/>
              <a:t> (con il cuore).</a:t>
            </a:r>
          </a:p>
          <a:p>
            <a:pPr marL="0" indent="0" algn="just">
              <a:buNone/>
            </a:pPr>
            <a:r>
              <a:rPr lang="it-IT" sz="2000" dirty="0" smtClean="0"/>
              <a:t>Non è cercare risposte, ma</a:t>
            </a:r>
            <a:r>
              <a:rPr lang="it-IT" sz="2000" b="1" dirty="0" smtClean="0"/>
              <a:t> sostare nelle domande</a:t>
            </a:r>
            <a:r>
              <a:rPr lang="it-IT" sz="2000" dirty="0" smtClean="0"/>
              <a:t>, far emergere anche le contraddizioni, lì dove ci sono.</a:t>
            </a:r>
          </a:p>
          <a:p>
            <a:pPr marL="0" indent="0">
              <a:lnSpc>
                <a:spcPct val="120000"/>
              </a:lnSpc>
              <a:buNone/>
            </a:pPr>
            <a:endParaRPr lang="it-IT" sz="18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vita si racconta – 1 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9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b="1" dirty="0" smtClean="0"/>
              <a:t>IL VALORE DELLA VITA RACCONTATA IN GRUPPO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it-IT" dirty="0" smtClean="0"/>
              <a:t>Anche i racconti degli altri sono una luce sulla nostra vita. Ascoltando gli altri comprendiamo meglio noi stessi. Perciò per vivere questo passo occorre utilizzare delle attenzioni perché l’altro si senta ascoltato e accolto e far parlare la vita autentica.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vita si racconta - 2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64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it-IT" b="1" dirty="0" smtClean="0"/>
              <a:t>Come raccontarsi?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it-IT" dirty="0" smtClean="0"/>
              <a:t>Quest’anno, in ogni tappa, sono proposti tre modi diversi per cominciare a raccontare:</a:t>
            </a:r>
          </a:p>
          <a:p>
            <a:pPr marL="0" indent="0">
              <a:lnSpc>
                <a:spcPct val="160000"/>
              </a:lnSpc>
              <a:buFontTx/>
              <a:buChar char="-"/>
            </a:pPr>
            <a:r>
              <a:rPr lang="it-IT" b="1" i="1" dirty="0" smtClean="0"/>
              <a:t>Il taccuino</a:t>
            </a:r>
          </a:p>
          <a:p>
            <a:pPr marL="0" indent="0">
              <a:lnSpc>
                <a:spcPct val="160000"/>
              </a:lnSpc>
              <a:buFontTx/>
              <a:buChar char="-"/>
            </a:pPr>
            <a:r>
              <a:rPr lang="it-IT" b="1" i="1" dirty="0" smtClean="0"/>
              <a:t>Un’attività dinamica</a:t>
            </a:r>
          </a:p>
          <a:p>
            <a:pPr marL="0" indent="0">
              <a:lnSpc>
                <a:spcPct val="160000"/>
              </a:lnSpc>
              <a:buFontTx/>
              <a:buChar char="-"/>
            </a:pPr>
            <a:r>
              <a:rPr lang="it-IT" b="1" i="1" dirty="0" smtClean="0"/>
              <a:t>Uno dei riflessi della cultura</a:t>
            </a:r>
            <a:endParaRPr lang="it-IT" b="1" i="1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vita si </a:t>
            </a:r>
            <a:r>
              <a:rPr lang="it-IT" dirty="0" smtClean="0"/>
              <a:t>racconta -3 </a:t>
            </a:r>
            <a:endParaRPr lang="it-IT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10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72067" y="1828800"/>
            <a:ext cx="7408333" cy="4762500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it-IT" sz="7200" b="1" dirty="0" smtClean="0"/>
              <a:t>IL TACCUINO</a:t>
            </a:r>
          </a:p>
          <a:p>
            <a:pPr marL="0" indent="0" algn="just">
              <a:buNone/>
            </a:pPr>
            <a:r>
              <a:rPr lang="it-IT" sz="7200" dirty="0" smtClean="0"/>
              <a:t>Si </a:t>
            </a:r>
            <a:r>
              <a:rPr lang="it-IT" sz="7200" dirty="0"/>
              <a:t>tratta di imparare a prendere nota dei propri vissuti, delle esperienze, degli avvenimenti vicini o lontani che interpellano la propria esistenza. Il taccuino che racconta la vita trova poi la sua prosecuzione nella pagina bianca della vita che </a:t>
            </a:r>
            <a:r>
              <a:rPr lang="it-IT" sz="7200" dirty="0" smtClean="0"/>
              <a:t>cambia</a:t>
            </a:r>
          </a:p>
          <a:p>
            <a:pPr marL="0" indent="0" algn="just">
              <a:buNone/>
            </a:pPr>
            <a:endParaRPr lang="it-IT" sz="7200" dirty="0" smtClean="0"/>
          </a:p>
          <a:p>
            <a:pPr marL="0" indent="0" algn="just">
              <a:buNone/>
            </a:pPr>
            <a:r>
              <a:rPr lang="it-IT" sz="7200" b="1" u="sng" dirty="0" smtClean="0"/>
              <a:t>UN TACCUINO PER:</a:t>
            </a:r>
          </a:p>
          <a:p>
            <a:pPr algn="just">
              <a:buFontTx/>
              <a:buChar char="-"/>
            </a:pPr>
            <a:r>
              <a:rPr lang="it-IT" sz="7200" dirty="0" smtClean="0"/>
              <a:t>Annotare…</a:t>
            </a:r>
          </a:p>
          <a:p>
            <a:pPr algn="just">
              <a:buFontTx/>
              <a:buChar char="-"/>
            </a:pPr>
            <a:r>
              <a:rPr lang="it-IT" sz="7200" dirty="0" smtClean="0"/>
              <a:t>Distanziarsi dalla realtà e vederla meglio… </a:t>
            </a:r>
          </a:p>
          <a:p>
            <a:pPr algn="just">
              <a:buFontTx/>
              <a:buChar char="-"/>
            </a:pPr>
            <a:r>
              <a:rPr lang="it-IT" sz="7200" dirty="0" smtClean="0"/>
              <a:t>Ricordare</a:t>
            </a:r>
          </a:p>
          <a:p>
            <a:pPr algn="just">
              <a:buFontTx/>
              <a:buChar char="-"/>
            </a:pPr>
            <a:r>
              <a:rPr lang="it-IT" sz="7200" dirty="0" smtClean="0"/>
              <a:t>Essere fedeli alla logica dell’incarnazione</a:t>
            </a:r>
          </a:p>
          <a:p>
            <a:pPr algn="just">
              <a:buFontTx/>
              <a:buChar char="-"/>
            </a:pPr>
            <a:r>
              <a:rPr lang="it-IT" sz="7200" dirty="0" smtClean="0"/>
              <a:t>Coltivare lo stupore</a:t>
            </a:r>
          </a:p>
          <a:p>
            <a:pPr algn="just">
              <a:buFontTx/>
              <a:buChar char="-"/>
            </a:pPr>
            <a:r>
              <a:rPr lang="it-IT" sz="7200" dirty="0" smtClean="0"/>
              <a:t>Stare nell’ambivalenza della vita…</a:t>
            </a:r>
          </a:p>
          <a:p>
            <a:pPr algn="just">
              <a:buFontTx/>
              <a:buChar char="-"/>
            </a:pPr>
            <a:r>
              <a:rPr lang="it-IT" sz="7200" dirty="0" smtClean="0"/>
              <a:t>Pregare</a:t>
            </a:r>
          </a:p>
          <a:p>
            <a:pPr algn="just">
              <a:buFontTx/>
              <a:buChar char="-"/>
            </a:pPr>
            <a:r>
              <a:rPr lang="it-IT" sz="7200" dirty="0" smtClean="0"/>
              <a:t>Tornare alla città e agire…</a:t>
            </a:r>
          </a:p>
          <a:p>
            <a:pPr algn="just">
              <a:buFontTx/>
              <a:buChar char="-"/>
            </a:pPr>
            <a:r>
              <a:rPr lang="it-IT" sz="7200" dirty="0" smtClean="0"/>
              <a:t>Rileggere…</a:t>
            </a:r>
          </a:p>
          <a:p>
            <a:pPr algn="just">
              <a:buFontTx/>
              <a:buChar char="-"/>
            </a:pPr>
            <a:r>
              <a:rPr lang="it-IT" sz="7200" dirty="0" smtClean="0"/>
              <a:t>Vivere..</a:t>
            </a:r>
          </a:p>
          <a:p>
            <a:pPr algn="just">
              <a:buFontTx/>
              <a:buChar char="-"/>
            </a:pP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vita si </a:t>
            </a:r>
            <a:r>
              <a:rPr lang="it-IT" dirty="0" smtClean="0"/>
              <a:t>racconta - 4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36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it-IT" b="1" dirty="0" smtClean="0"/>
              <a:t>LA DINAMICA DI GRUPPO</a:t>
            </a:r>
          </a:p>
          <a:p>
            <a:pPr marL="0" indent="0" algn="just">
              <a:buNone/>
            </a:pPr>
            <a:r>
              <a:rPr lang="it-IT" dirty="0" smtClean="0"/>
              <a:t>Un’attività </a:t>
            </a:r>
            <a:r>
              <a:rPr lang="it-IT" dirty="0"/>
              <a:t>dinamica che coinvolge tutto il gruppo, un gioco, un’esperienza da vivere insieme e da cui lasciarsi condurre per narrare in seguito la propria vita</a:t>
            </a:r>
            <a:r>
              <a:rPr lang="it-IT" dirty="0" smtClean="0"/>
              <a:t>.</a:t>
            </a:r>
          </a:p>
          <a:p>
            <a:pPr marL="0" indent="0" algn="just">
              <a:buNone/>
            </a:pP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vita si </a:t>
            </a:r>
            <a:r>
              <a:rPr lang="it-IT" dirty="0" smtClean="0"/>
              <a:t>racconta - 5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36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it-IT" b="1" dirty="0" smtClean="0"/>
              <a:t>I RIFLESSI DELLA CULTURA</a:t>
            </a:r>
          </a:p>
          <a:p>
            <a:pPr marL="0" indent="0" algn="just">
              <a:buNone/>
            </a:pPr>
            <a:r>
              <a:rPr lang="it-IT" dirty="0" smtClean="0"/>
              <a:t>Il terzo spunto è uno dei riflessi della cultura proposti nella tappa: il testo ne sceglie uno, una canzone, un brano letterario, uno spezzone di film, che il gruppo ascolta o visiona per poi dare la parola alle persone. </a:t>
            </a:r>
          </a:p>
          <a:p>
            <a:pPr marL="0" indent="0" algn="just">
              <a:buNone/>
            </a:pP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Al </a:t>
            </a:r>
            <a:r>
              <a:rPr lang="it-IT" dirty="0"/>
              <a:t>termine di ogni tappa sono presentati altri tre riflessi della cultura che l’animatore può decidere di utilizzare qui o in un altro momento</a:t>
            </a:r>
            <a:r>
              <a:rPr lang="it-IT" dirty="0" smtClean="0"/>
              <a:t>.</a:t>
            </a:r>
          </a:p>
          <a:p>
            <a:pPr marL="0" indent="0" algn="just">
              <a:buNone/>
            </a:pP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vita si </a:t>
            </a:r>
            <a:r>
              <a:rPr lang="it-IT" dirty="0" smtClean="0"/>
              <a:t>racconta - 6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36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72067" y="2247900"/>
            <a:ext cx="7408333" cy="401468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it-IT" sz="1800" dirty="0" smtClean="0"/>
              <a:t>- Il </a:t>
            </a:r>
            <a:r>
              <a:rPr lang="it-IT" sz="1800" b="1" dirty="0"/>
              <a:t>secondo passo </a:t>
            </a:r>
            <a:r>
              <a:rPr lang="it-IT" sz="1800" dirty="0" smtClean="0"/>
              <a:t>è ascoltare un brano della Scrittura perché troviamo l’orizzonte di senso alle nostre piccole storie, raccontate nel passo precedente.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it-IT" sz="1800" dirty="0" smtClean="0"/>
              <a:t>- Dopo la lettura del brano un incaricato propone un breve commento. In ogni </a:t>
            </a:r>
            <a:r>
              <a:rPr lang="it-IT" sz="1800" dirty="0"/>
              <a:t>tappa è proposta </a:t>
            </a:r>
            <a:r>
              <a:rPr lang="it-IT" sz="1800" dirty="0" smtClean="0"/>
              <a:t>anche un’opera </a:t>
            </a:r>
            <a:r>
              <a:rPr lang="it-IT" sz="1800" dirty="0"/>
              <a:t>d’arte </a:t>
            </a:r>
            <a:r>
              <a:rPr lang="it-IT" sz="1800" dirty="0" smtClean="0"/>
              <a:t>che rappresenta il brano proposto e può aiutare la riflessione.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it-IT" sz="1800" dirty="0" smtClean="0"/>
              <a:t>- Il commento proposto nel testo è costruito secondo questo schema:</a:t>
            </a:r>
          </a:p>
          <a:p>
            <a:pPr marL="0" indent="0" algn="ctr">
              <a:lnSpc>
                <a:spcPct val="120000"/>
              </a:lnSpc>
              <a:buFontTx/>
              <a:buChar char="-"/>
            </a:pPr>
            <a:r>
              <a:rPr lang="it-IT" sz="1800" dirty="0" smtClean="0"/>
              <a:t> Cosa dice la Parola alla mia vita</a:t>
            </a:r>
          </a:p>
          <a:p>
            <a:pPr marL="0" indent="0" algn="ctr">
              <a:lnSpc>
                <a:spcPct val="120000"/>
              </a:lnSpc>
              <a:buFontTx/>
              <a:buChar char="-"/>
            </a:pPr>
            <a:r>
              <a:rPr lang="it-IT" sz="1800" dirty="0" smtClean="0"/>
              <a:t> Cosa dice la Parola della mia vita</a:t>
            </a:r>
          </a:p>
          <a:p>
            <a:pPr marL="0" indent="0" algn="ctr">
              <a:lnSpc>
                <a:spcPct val="120000"/>
              </a:lnSpc>
              <a:buFontTx/>
              <a:buChar char="-"/>
            </a:pPr>
            <a:r>
              <a:rPr lang="it-IT" sz="1800" dirty="0"/>
              <a:t> </a:t>
            </a:r>
            <a:r>
              <a:rPr lang="it-IT" sz="1800" dirty="0" smtClean="0"/>
              <a:t>cosa dice la Parola della nostra vita</a:t>
            </a:r>
          </a:p>
          <a:p>
            <a:pPr marL="0" indent="0" algn="ctr">
              <a:lnSpc>
                <a:spcPct val="120000"/>
              </a:lnSpc>
              <a:buFontTx/>
              <a:buChar char="-"/>
            </a:pPr>
            <a:r>
              <a:rPr lang="it-IT" sz="1800" dirty="0"/>
              <a:t> </a:t>
            </a:r>
            <a:r>
              <a:rPr lang="it-IT" sz="1800" dirty="0" smtClean="0"/>
              <a:t>cosa dice la mia vita alla Parola</a:t>
            </a:r>
            <a:endParaRPr lang="it-IT" sz="18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</a:t>
            </a:r>
            <a:r>
              <a:rPr lang="it-IT" dirty="0" smtClean="0"/>
              <a:t>Parola illumina – 1 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63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b="1" i="1" u="sng" dirty="0" smtClean="0"/>
              <a:t>1. Cosa dice la Parola alla mia vita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it-IT" dirty="0" smtClean="0"/>
              <a:t>L’annuncio </a:t>
            </a:r>
            <a:r>
              <a:rPr lang="it-IT" dirty="0"/>
              <a:t>della Parola, attesa </a:t>
            </a:r>
            <a:r>
              <a:rPr lang="it-IT" dirty="0" smtClean="0"/>
              <a:t>dai racconti, </a:t>
            </a:r>
            <a:r>
              <a:rPr lang="it-IT" dirty="0"/>
              <a:t>ci illumina e ci arricchisce, poiché è un </a:t>
            </a:r>
            <a:r>
              <a:rPr lang="it-IT" b="1" dirty="0"/>
              <a:t>messaggio di Dio per ciascuno di noi</a:t>
            </a:r>
            <a:r>
              <a:rPr lang="it-IT" dirty="0"/>
              <a:t>. Un messaggio che ha un suo contenuto e una sua oggettività</a:t>
            </a:r>
            <a:r>
              <a:rPr lang="it-IT" dirty="0" smtClean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it-IT" b="1" i="1" dirty="0"/>
              <a:t>Concretamente </a:t>
            </a:r>
            <a:r>
              <a:rPr lang="it-IT" dirty="0"/>
              <a:t>il commento al brano biblico offre innanzitutto alcuni elementi per </a:t>
            </a:r>
            <a:r>
              <a:rPr lang="it-IT" dirty="0" smtClean="0"/>
              <a:t>comprendere meglio il significato letterale del brano.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</a:t>
            </a:r>
            <a:r>
              <a:rPr lang="it-IT" dirty="0" smtClean="0"/>
              <a:t>Parola illumina - 2 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42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u="sng" dirty="0"/>
              <a:t>2</a:t>
            </a:r>
            <a:r>
              <a:rPr lang="it-IT" b="1" u="sng" dirty="0" smtClean="0"/>
              <a:t>. Cosa dice la Parola della mia vita.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it-IT" dirty="0" smtClean="0"/>
              <a:t>Poiché la Parola parla della mia vita, è necessario che nell’ascolto ci sia un momento in cui non siamo noi a </a:t>
            </a:r>
            <a:r>
              <a:rPr lang="it-IT" dirty="0"/>
              <a:t>interpretare la Scrittura, ma è </a:t>
            </a:r>
            <a:r>
              <a:rPr lang="it-IT" b="1" dirty="0"/>
              <a:t>la Scrittura </a:t>
            </a:r>
            <a:r>
              <a:rPr lang="it-IT" dirty="0"/>
              <a:t>che </a:t>
            </a:r>
            <a:r>
              <a:rPr lang="it-IT" b="1" dirty="0"/>
              <a:t>interpreta la nostra </a:t>
            </a:r>
            <a:r>
              <a:rPr lang="it-IT" b="1" dirty="0" smtClean="0"/>
              <a:t>vita, </a:t>
            </a:r>
            <a:r>
              <a:rPr lang="it-IT" dirty="0" smtClean="0"/>
              <a:t>perché è la storia di Gesù che da’ senso alla nostra storia.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it-IT" b="1" i="1" dirty="0" smtClean="0"/>
              <a:t>Concretamente </a:t>
            </a:r>
            <a:r>
              <a:rPr lang="it-IT" dirty="0" smtClean="0"/>
              <a:t>nel commento si dicono solo quelle cose che aiutano le persone a sentire quella Parola vera per la propria vita. Il commento è un </a:t>
            </a:r>
            <a:r>
              <a:rPr lang="it-IT" i="1" dirty="0" smtClean="0"/>
              <a:t>dito puntato</a:t>
            </a:r>
            <a:r>
              <a:rPr lang="it-IT" dirty="0" smtClean="0"/>
              <a:t>, una </a:t>
            </a:r>
            <a:r>
              <a:rPr lang="it-IT" i="1" dirty="0" smtClean="0"/>
              <a:t>sottolineatura rossa, </a:t>
            </a:r>
            <a:r>
              <a:rPr lang="it-IT" dirty="0" smtClean="0"/>
              <a:t>un </a:t>
            </a:r>
            <a:r>
              <a:rPr lang="it-IT" i="1" dirty="0" smtClean="0"/>
              <a:t>evidenziatore.</a:t>
            </a:r>
            <a:endParaRPr lang="it-IT" i="1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</a:t>
            </a:r>
            <a:r>
              <a:rPr lang="it-IT" dirty="0" smtClean="0"/>
              <a:t>Parola illumina - 3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85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b="1" u="sng" dirty="0" smtClean="0"/>
              <a:t>3. Cosa dice la Parola della nostra vita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it-IT" dirty="0" smtClean="0"/>
              <a:t>Alla luce della Parola e nella misura in cui scopriamo che le nostre esistenze sono abitate da Dio, siamo abilitati a prendere la parola sulla nostra vita.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it-IT" b="1" i="1" dirty="0" smtClean="0"/>
              <a:t>Concretamente</a:t>
            </a:r>
            <a:r>
              <a:rPr lang="it-IT" dirty="0" smtClean="0"/>
              <a:t>, dopo il commento lasciamo alcuni minuti di silenzio e poi facciamo un giro di interventi perché ognuno racconti brevemente i “germogli di risurrezione” che la Parola ascoltata ha permesso di scorgere nella realtà.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</a:t>
            </a:r>
            <a:r>
              <a:rPr lang="it-IT" dirty="0" smtClean="0"/>
              <a:t>Parola illumina - 4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41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8160928" y="5962135"/>
            <a:ext cx="86453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2800" dirty="0" smtClean="0">
                <a:solidFill>
                  <a:schemeClr val="bg1"/>
                </a:solidFill>
              </a:rPr>
              <a:t>AA</a:t>
            </a:r>
            <a:endParaRPr lang="it-IT" sz="2800" dirty="0">
              <a:solidFill>
                <a:schemeClr val="bg1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571500" y="812800"/>
            <a:ext cx="363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</a:rPr>
              <a:t>CON L’EVANGELISTA MATTEO</a:t>
            </a:r>
            <a:endParaRPr lang="it-IT" sz="2400" b="1" dirty="0">
              <a:solidFill>
                <a:schemeClr val="tx2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996950" y="2167077"/>
            <a:ext cx="320675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</a:rPr>
              <a:t>A PARTIRE DALLE BEATITUDINI</a:t>
            </a:r>
            <a:r>
              <a:rPr lang="it-IT" b="1" dirty="0" smtClean="0">
                <a:solidFill>
                  <a:schemeClr val="tx2"/>
                </a:solidFill>
              </a:rPr>
              <a:t>: </a:t>
            </a:r>
            <a:r>
              <a:rPr lang="it-IT" dirty="0" smtClean="0"/>
              <a:t>la </a:t>
            </a:r>
            <a:r>
              <a:rPr lang="it-IT" b="1" dirty="0" smtClean="0">
                <a:solidFill>
                  <a:schemeClr val="tx2"/>
                </a:solidFill>
              </a:rPr>
              <a:t>«porta di accesso</a:t>
            </a:r>
            <a:r>
              <a:rPr lang="it-IT" dirty="0" smtClean="0"/>
              <a:t>» del Vangelo di Matteo </a:t>
            </a:r>
          </a:p>
          <a:p>
            <a:pPr algn="ctr"/>
            <a:r>
              <a:rPr lang="it-IT" dirty="0"/>
              <a:t>attraverso la quale Gesù ci introduce al suo messaggio che mette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b="1" dirty="0">
                <a:solidFill>
                  <a:schemeClr val="tx2"/>
                </a:solidFill>
              </a:rPr>
              <a:t>s</a:t>
            </a:r>
            <a:r>
              <a:rPr lang="it-IT" b="1" i="1" dirty="0">
                <a:solidFill>
                  <a:schemeClr val="tx2"/>
                </a:solidFill>
              </a:rPr>
              <a:t>ottosopra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dirty="0"/>
              <a:t>ogni logica umana ed ha il carattere dell’universalità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978400" y="1643797"/>
            <a:ext cx="361479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</a:rPr>
              <a:t>PER ESSERE PERSONE DI BEATITUDINE</a:t>
            </a:r>
            <a:r>
              <a:rPr lang="it-IT" dirty="0" smtClean="0">
                <a:solidFill>
                  <a:schemeClr val="tx2"/>
                </a:solidFill>
              </a:rPr>
              <a:t>: </a:t>
            </a:r>
            <a:r>
              <a:rPr lang="it-IT" dirty="0"/>
              <a:t>nel cammino proposto quest’anno, il tema sviluppato in ogni modulo parte da un episodio nel quale è Gesù stesso ad incarnare la </a:t>
            </a:r>
            <a:r>
              <a:rPr lang="it-IT" b="1" dirty="0">
                <a:solidFill>
                  <a:schemeClr val="tx2"/>
                </a:solidFill>
              </a:rPr>
              <a:t>beatitudine </a:t>
            </a:r>
            <a:r>
              <a:rPr lang="it-IT" dirty="0"/>
              <a:t>proposta e gli adulti sono invitati a svilupparne lo stile corrispondente. Il titolo di ogni tappa richiama la promessa di felicità, garantita a chi realizzerà questo stile nella propria vita diventando persona di beatitudine.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602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72067" y="2247900"/>
            <a:ext cx="7408333" cy="3878263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b="1" u="sng" dirty="0" smtClean="0"/>
              <a:t>4</a:t>
            </a:r>
            <a:r>
              <a:rPr lang="it-IT" sz="2900" b="1" u="sng" dirty="0" smtClean="0"/>
              <a:t>. Cosa dice la mia vita alla Parola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2900" dirty="0" smtClean="0"/>
              <a:t>Dopo il dono della Parola, ricevuta dalla Scrittura e dalla vita dei fratelli, sorge la preghiera. È </a:t>
            </a:r>
            <a:r>
              <a:rPr lang="it-IT" sz="2900" dirty="0"/>
              <a:t>il luogo del “</a:t>
            </a:r>
            <a:r>
              <a:rPr lang="it-IT" sz="2900" b="1" dirty="0"/>
              <a:t>rimanere</a:t>
            </a:r>
            <a:r>
              <a:rPr lang="it-IT" sz="2900" dirty="0"/>
              <a:t>”, della riconoscenza a Dio e ai fratelli per i doni ricevuti, il luogo del “</a:t>
            </a:r>
            <a:r>
              <a:rPr lang="it-IT" sz="2900" b="1" dirty="0"/>
              <a:t>custodire</a:t>
            </a:r>
            <a:r>
              <a:rPr lang="it-IT" sz="2900" dirty="0"/>
              <a:t>” la Parola perché prenda posto dentro di noi e diventi </a:t>
            </a:r>
            <a:r>
              <a:rPr lang="it-IT" sz="2900" b="1" dirty="0"/>
              <a:t>carne della nostra carne </a:t>
            </a:r>
            <a:r>
              <a:rPr lang="it-IT" sz="2900" dirty="0"/>
              <a:t>e sangue del nostro sangue</a:t>
            </a:r>
            <a:r>
              <a:rPr lang="it-IT" sz="29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2900" b="1" i="1" dirty="0" smtClean="0"/>
              <a:t>Concretamente</a:t>
            </a:r>
            <a:r>
              <a:rPr lang="it-IT" sz="2900" dirty="0" smtClean="0"/>
              <a:t> la Parola può aver fatto sorgere un motivo di preghiera che può essere portato nella preghiera finale, seguendo gli spunti offerti dalle frasi dei Salmi.</a:t>
            </a:r>
            <a:endParaRPr lang="it-IT" sz="29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</a:t>
            </a:r>
            <a:r>
              <a:rPr lang="it-IT" dirty="0" smtClean="0"/>
              <a:t>Parola illumina - 5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41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dirty="0"/>
              <a:t>Il </a:t>
            </a:r>
            <a:r>
              <a:rPr lang="it-IT" b="1" dirty="0"/>
              <a:t>terzo passo </a:t>
            </a:r>
            <a:r>
              <a:rPr lang="it-IT" dirty="0"/>
              <a:t>del nostro percorso chiede di non fermarci al racconto e all’ascolto, ma di </a:t>
            </a:r>
            <a:r>
              <a:rPr lang="it-IT" b="1" dirty="0"/>
              <a:t>individuare</a:t>
            </a:r>
            <a:r>
              <a:rPr lang="it-IT" dirty="0"/>
              <a:t> </a:t>
            </a:r>
            <a:r>
              <a:rPr lang="it-IT" u="sng" dirty="0"/>
              <a:t>quale </a:t>
            </a:r>
            <a:r>
              <a:rPr lang="it-IT" b="1" u="sng" dirty="0"/>
              <a:t>cambiamento</a:t>
            </a:r>
            <a:r>
              <a:rPr lang="it-IT" u="sng" dirty="0"/>
              <a:t> possibile </a:t>
            </a:r>
            <a:r>
              <a:rPr lang="it-IT" dirty="0"/>
              <a:t>nasca dall’</a:t>
            </a:r>
            <a:r>
              <a:rPr lang="it-IT" b="1" dirty="0"/>
              <a:t>intreccio tra vita e Parola </a:t>
            </a:r>
            <a:r>
              <a:rPr lang="it-IT" dirty="0"/>
              <a:t>per la nostra esistenza.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vita cambia - 1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77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72067" y="1943100"/>
            <a:ext cx="7408333" cy="41830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it-IT" sz="2000" dirty="0" smtClean="0"/>
          </a:p>
          <a:p>
            <a:pPr marL="0" indent="0" algn="ctr">
              <a:buNone/>
            </a:pPr>
            <a:r>
              <a:rPr lang="it-IT" sz="2000" dirty="0" smtClean="0"/>
              <a:t>In </a:t>
            </a:r>
            <a:r>
              <a:rPr lang="it-IT" sz="2000" dirty="0"/>
              <a:t>questo passo proponiamo degli “</a:t>
            </a:r>
            <a:r>
              <a:rPr lang="it-IT" sz="2000" b="1" dirty="0"/>
              <a:t>esercizi di laicità</a:t>
            </a:r>
            <a:r>
              <a:rPr lang="it-IT" sz="2000" dirty="0"/>
              <a:t>”: la parola “</a:t>
            </a:r>
            <a:r>
              <a:rPr lang="it-IT" sz="2000" b="1" i="1" dirty="0"/>
              <a:t>esercizio” </a:t>
            </a:r>
            <a:r>
              <a:rPr lang="it-IT" sz="2000" dirty="0"/>
              <a:t>richiama la dimensione di lotta della vita, quando è necessario tirare fuori i muscoli e fare fatica. Ma dentro questa lotta c’è una beatitudine: la felicità non è facilità ma bellezza di superare la difficoltà</a:t>
            </a:r>
            <a:r>
              <a:rPr lang="it-IT" sz="2000" dirty="0" smtClean="0"/>
              <a:t>. È invito ad allenarsi continuamente: la vita spirituale e le relazioni non sono date per sempre!</a:t>
            </a:r>
          </a:p>
          <a:p>
            <a:pPr marL="0" indent="0" algn="ctr">
              <a:buNone/>
            </a:pPr>
            <a:endParaRPr lang="it-IT" sz="2000" dirty="0" smtClean="0"/>
          </a:p>
          <a:p>
            <a:pPr marL="0" indent="0" algn="ctr">
              <a:buNone/>
            </a:pPr>
            <a:r>
              <a:rPr lang="it-IT" sz="2000" dirty="0" smtClean="0"/>
              <a:t>La parola </a:t>
            </a:r>
            <a:r>
              <a:rPr lang="it-IT" sz="2000" b="1" i="1" dirty="0" smtClean="0"/>
              <a:t>“esercizio” </a:t>
            </a:r>
            <a:r>
              <a:rPr lang="it-IT" sz="2000" dirty="0" smtClean="0"/>
              <a:t>rimanda ad un compito da assumere per crescere nella vita, un compito per il quale non ci sono ricette preconfezionate perché è frutto del cammino personale e di gruppo.</a:t>
            </a:r>
            <a:endParaRPr lang="it-IT" sz="20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vita cambia - 2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60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dirty="0" smtClean="0"/>
              <a:t>Come allenarsi e «fare esercizio»?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it-IT" dirty="0" smtClean="0"/>
              <a:t>Nel testo di </a:t>
            </a:r>
            <a:r>
              <a:rPr lang="it-IT" dirty="0" smtClean="0"/>
              <a:t>quest’anno, nella bussola sono </a:t>
            </a:r>
            <a:r>
              <a:rPr lang="it-IT" dirty="0" smtClean="0"/>
              <a:t>proposti alcuni criteri per vivere gli esercizi personalmente e in gruppo e, in ogni tappa, </a:t>
            </a:r>
            <a:r>
              <a:rPr lang="it-IT" b="1" i="1" dirty="0" smtClean="0"/>
              <a:t>quattro esercizi di laicità </a:t>
            </a:r>
            <a:r>
              <a:rPr lang="it-IT" dirty="0" smtClean="0"/>
              <a:t>perché ciascun gruppo possa trovare e scegliere il più adatto alla propria realtà, ma anche progettarne uno differente che nasce dal proprio percorso.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vita cambia - 3 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86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72067" y="1790700"/>
            <a:ext cx="7408333" cy="41148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it-IT" sz="2900" b="1" dirty="0" smtClean="0"/>
              <a:t>PRIMO ESERCIZIO DI LAICITÁ</a:t>
            </a:r>
          </a:p>
          <a:p>
            <a:pPr marL="0" indent="0" algn="just">
              <a:buNone/>
            </a:pPr>
            <a:r>
              <a:rPr lang="it-IT" sz="2900" i="1" dirty="0"/>
              <a:t>Il </a:t>
            </a:r>
            <a:r>
              <a:rPr lang="it-IT" sz="2900" b="1" i="1" dirty="0"/>
              <a:t>primo esercizio di laicità</a:t>
            </a:r>
            <a:r>
              <a:rPr lang="it-IT" sz="2900" i="1" dirty="0"/>
              <a:t> </a:t>
            </a:r>
            <a:r>
              <a:rPr lang="it-IT" sz="2900" dirty="0"/>
              <a:t>è una ripresa del taccuino personale proposto nel passo “La vita si racconta”: si tratta di una pagina con alcune domande indirizzate a promuovere un cambiamento di atteggiamenti </a:t>
            </a:r>
            <a:r>
              <a:rPr lang="it-IT" sz="2900" dirty="0" smtClean="0"/>
              <a:t>personali.</a:t>
            </a:r>
          </a:p>
          <a:p>
            <a:pPr marL="0" indent="0" algn="just">
              <a:buNone/>
            </a:pPr>
            <a:endParaRPr lang="it-IT" sz="2900" dirty="0" smtClean="0"/>
          </a:p>
          <a:p>
            <a:pPr marL="0" indent="0" algn="just">
              <a:buNone/>
            </a:pPr>
            <a:r>
              <a:rPr lang="it-IT" sz="2900" b="1" dirty="0"/>
              <a:t>SECONDO ESERCIZIO DI LAICITÁ</a:t>
            </a:r>
            <a:endParaRPr lang="it-IT" sz="2900" dirty="0"/>
          </a:p>
          <a:p>
            <a:pPr marL="0" indent="0" algn="just">
              <a:buNone/>
            </a:pPr>
            <a:r>
              <a:rPr lang="it-IT" sz="2900" i="1" dirty="0"/>
              <a:t>Il </a:t>
            </a:r>
            <a:r>
              <a:rPr lang="it-IT" sz="2900" b="1" i="1" dirty="0"/>
              <a:t>secondo esercizio di laicità </a:t>
            </a:r>
            <a:r>
              <a:rPr lang="it-IT" sz="2900" dirty="0"/>
              <a:t>propone la testimonianza di Piergiorgio </a:t>
            </a:r>
            <a:r>
              <a:rPr lang="it-IT" sz="2900" dirty="0" err="1"/>
              <a:t>Frassati</a:t>
            </a:r>
            <a:r>
              <a:rPr lang="it-IT" sz="2900" dirty="0"/>
              <a:t>, l’uomo delle otto beatitudini. Attraverso il confronto con la sua vita, in ogni tappa si mette a fuoco una beatitudine e ci si chiede come cambiare e assumerla come atteggiamento personale e comunitario</a:t>
            </a:r>
            <a:r>
              <a:rPr lang="it-IT" sz="2900" dirty="0" smtClean="0"/>
              <a:t>.</a:t>
            </a:r>
          </a:p>
          <a:p>
            <a:pPr marL="0" indent="0" algn="just">
              <a:buNone/>
            </a:pP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vita </a:t>
            </a:r>
            <a:r>
              <a:rPr lang="it-IT" dirty="0" smtClean="0"/>
              <a:t>cambia - 4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36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72067" y="2095500"/>
            <a:ext cx="7408333" cy="403066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it-IT" sz="2000" b="1" dirty="0" smtClean="0"/>
              <a:t>TERZO ESERCIZIO DI LAICITÁ</a:t>
            </a:r>
          </a:p>
          <a:p>
            <a:pPr marL="0" indent="0" algn="just">
              <a:buNone/>
            </a:pPr>
            <a:r>
              <a:rPr lang="it-IT" sz="2000" i="1" dirty="0"/>
              <a:t>Il </a:t>
            </a:r>
            <a:r>
              <a:rPr lang="it-IT" sz="2000" b="1" i="1" dirty="0"/>
              <a:t>terzo esercizio di laicità </a:t>
            </a:r>
            <a:r>
              <a:rPr lang="it-IT" sz="2000" dirty="0"/>
              <a:t>invita a conoscere un’esperienza significativa di impegno e cambiamento di vita personale e comunitaria attraverso la visione di un video realizzato appositamente per il percorso formativo degli adulti di </a:t>
            </a:r>
            <a:r>
              <a:rPr lang="it-IT" sz="2000" dirty="0" smtClean="0"/>
              <a:t>AC</a:t>
            </a:r>
          </a:p>
          <a:p>
            <a:pPr marL="0" indent="0" algn="just">
              <a:buNone/>
            </a:pPr>
            <a:endParaRPr lang="it-IT" sz="2000" dirty="0" smtClean="0"/>
          </a:p>
          <a:p>
            <a:pPr marL="0" indent="0" algn="just">
              <a:buNone/>
            </a:pPr>
            <a:r>
              <a:rPr lang="it-IT" sz="2000" b="1" dirty="0"/>
              <a:t>QUARTO ESERCIZIO DI LAICITÁ</a:t>
            </a:r>
            <a:endParaRPr lang="it-IT" sz="2000" dirty="0"/>
          </a:p>
          <a:p>
            <a:pPr marL="0" indent="0" algn="just">
              <a:buNone/>
            </a:pPr>
            <a:r>
              <a:rPr lang="it-IT" sz="2000" dirty="0" smtClean="0"/>
              <a:t>Il quarto esercizio propone di «mettersi all’opera» offrendo delle tracce perché il gruppo si organizzi per realizzare un’azione concreta e comunitaria</a:t>
            </a:r>
          </a:p>
          <a:p>
            <a:pPr marL="0" indent="0" algn="just">
              <a:buNone/>
            </a:pPr>
            <a:r>
              <a:rPr lang="it-IT" sz="2000" dirty="0"/>
              <a:t/>
            </a:r>
            <a:br>
              <a:rPr lang="it-IT" sz="2000" dirty="0"/>
            </a:br>
            <a:endParaRPr lang="it-IT" sz="20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vita </a:t>
            </a:r>
            <a:r>
              <a:rPr lang="it-IT" dirty="0" smtClean="0"/>
              <a:t>cambia - 5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36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72067" y="1731863"/>
            <a:ext cx="7408333" cy="453072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it-IT" sz="2000" dirty="0"/>
              <a:t>Si tratta di suggestioni e approfondimenti, sui temi proposti, che parlano altri linguaggi: la pittura la musica, il cinema, la letteratura, la danza, la </a:t>
            </a:r>
            <a:r>
              <a:rPr lang="it-IT" sz="2000" dirty="0" smtClean="0"/>
              <a:t>gastronomia…e che possono essere utilizzati in </a:t>
            </a:r>
            <a:r>
              <a:rPr lang="it-IT" sz="2000" dirty="0"/>
              <a:t>diversi momenti del percorso </a:t>
            </a:r>
            <a:r>
              <a:rPr lang="it-IT" sz="2000" dirty="0" smtClean="0"/>
              <a:t>formativo.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it-IT" sz="2000" dirty="0" smtClean="0"/>
              <a:t>La novità di quest’anno è che nella </a:t>
            </a:r>
            <a:r>
              <a:rPr lang="it-IT" sz="2000" dirty="0"/>
              <a:t>parte finale del </a:t>
            </a:r>
            <a:r>
              <a:rPr lang="it-IT" sz="2000" dirty="0" smtClean="0"/>
              <a:t>testo, </a:t>
            </a:r>
            <a:r>
              <a:rPr lang="it-IT" sz="2000" dirty="0"/>
              <a:t>si trovano altri riflessi della cultura che offrono percorsi trasversali</a:t>
            </a:r>
            <a:r>
              <a:rPr lang="it-IT" sz="2000" dirty="0" smtClean="0"/>
              <a:t>, non strettamente collegati alle tappe,  </a:t>
            </a:r>
            <a:r>
              <a:rPr lang="it-IT" sz="2000" b="1" i="1" u="sng" dirty="0"/>
              <a:t>percorsi sottosopra</a:t>
            </a:r>
            <a:r>
              <a:rPr lang="it-IT" sz="2000" u="sng" dirty="0"/>
              <a:t> </a:t>
            </a:r>
            <a:r>
              <a:rPr lang="it-IT" sz="2000" dirty="0"/>
              <a:t>ispirati al vangelo delle beatitudini: un percorso sull’arte, uno sulle danze popolari e uno sul </a:t>
            </a:r>
            <a:r>
              <a:rPr lang="it-IT" sz="2000" dirty="0" smtClean="0"/>
              <a:t>vino.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it-IT" sz="2000" dirty="0"/>
              <a:t/>
            </a:r>
            <a:br>
              <a:rPr lang="it-IT" sz="2000" dirty="0"/>
            </a:br>
            <a:r>
              <a:rPr lang="it-IT" sz="2000" dirty="0"/>
              <a:t/>
            </a:r>
            <a:br>
              <a:rPr lang="it-IT" sz="2000" dirty="0"/>
            </a:br>
            <a:r>
              <a:rPr lang="it-IT" sz="2000" dirty="0"/>
              <a:t/>
            </a:r>
            <a:br>
              <a:rPr lang="it-IT" sz="2000" dirty="0"/>
            </a:br>
            <a:endParaRPr lang="it-IT" sz="20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riflessi della cultura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14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92150" y="571500"/>
            <a:ext cx="7772400" cy="1104900"/>
          </a:xfrm>
        </p:spPr>
        <p:txBody>
          <a:bodyPr/>
          <a:lstStyle/>
          <a:p>
            <a:r>
              <a:rPr lang="it-IT" b="1" dirty="0" smtClean="0">
                <a:solidFill>
                  <a:schemeClr val="tx2"/>
                </a:solidFill>
              </a:rPr>
              <a:t>SOTTOSOPRA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3390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 smtClean="0">
                <a:solidFill>
                  <a:schemeClr val="tx1"/>
                </a:solidFill>
              </a:rPr>
              <a:t>Un percorso in cinque tappe:</a:t>
            </a:r>
          </a:p>
          <a:p>
            <a:pPr marL="0" indent="0">
              <a:buNone/>
            </a:pPr>
            <a:endParaRPr lang="it-IT" sz="2400" dirty="0" smtClean="0">
              <a:solidFill>
                <a:schemeClr val="tx1"/>
              </a:solidFill>
            </a:endParaRPr>
          </a:p>
          <a:p>
            <a:pPr>
              <a:buClrTx/>
              <a:buFont typeface="Wingdings" charset="2"/>
              <a:buChar char="ü"/>
            </a:pPr>
            <a:r>
              <a:rPr lang="it-IT" sz="2400" b="1" dirty="0" smtClean="0">
                <a:solidFill>
                  <a:schemeClr val="tx1"/>
                </a:solidFill>
              </a:rPr>
              <a:t>TROVERANNO MISERICORDIA</a:t>
            </a:r>
            <a:endParaRPr lang="it-IT" sz="2400" dirty="0" smtClean="0">
              <a:solidFill>
                <a:schemeClr val="tx1"/>
              </a:solidFill>
            </a:endParaRPr>
          </a:p>
          <a:p>
            <a:pPr>
              <a:buClrTx/>
              <a:buFont typeface="Wingdings" charset="2"/>
              <a:buChar char="ü"/>
            </a:pPr>
            <a:r>
              <a:rPr lang="it-IT" sz="2400" b="1" dirty="0" smtClean="0">
                <a:solidFill>
                  <a:schemeClr val="tx1"/>
                </a:solidFill>
              </a:rPr>
              <a:t>EREDITERANNO LA TERRA</a:t>
            </a:r>
            <a:endParaRPr lang="it-IT" sz="2400" dirty="0" smtClean="0">
              <a:solidFill>
                <a:schemeClr val="tx1"/>
              </a:solidFill>
            </a:endParaRPr>
          </a:p>
          <a:p>
            <a:pPr>
              <a:buClrTx/>
              <a:buFont typeface="Wingdings" charset="2"/>
              <a:buChar char="ü"/>
            </a:pPr>
            <a:r>
              <a:rPr lang="it-IT" sz="2400" b="1" dirty="0" smtClean="0">
                <a:solidFill>
                  <a:schemeClr val="tx1"/>
                </a:solidFill>
              </a:rPr>
              <a:t>SARANNO CHIAMATI FIGLI </a:t>
            </a:r>
            <a:r>
              <a:rPr lang="it-IT" sz="2400" b="1" dirty="0" err="1" smtClean="0">
                <a:solidFill>
                  <a:schemeClr val="tx1"/>
                </a:solidFill>
              </a:rPr>
              <a:t>DI</a:t>
            </a:r>
            <a:r>
              <a:rPr lang="it-IT" sz="2400" b="1" dirty="0" smtClean="0">
                <a:solidFill>
                  <a:schemeClr val="tx1"/>
                </a:solidFill>
              </a:rPr>
              <a:t> DIO</a:t>
            </a:r>
            <a:r>
              <a:rPr lang="it-IT" sz="2400" dirty="0" smtClean="0">
                <a:solidFill>
                  <a:schemeClr val="tx1"/>
                </a:solidFill>
              </a:rPr>
              <a:t> </a:t>
            </a:r>
          </a:p>
          <a:p>
            <a:pPr>
              <a:buClrTx/>
              <a:buFont typeface="Wingdings" charset="2"/>
              <a:buChar char="ü"/>
            </a:pPr>
            <a:r>
              <a:rPr lang="it-IT" sz="2400" b="1" dirty="0" smtClean="0">
                <a:solidFill>
                  <a:schemeClr val="tx1"/>
                </a:solidFill>
              </a:rPr>
              <a:t>VEDRANNO DIO</a:t>
            </a:r>
            <a:endParaRPr lang="it-IT" sz="2400" dirty="0" smtClean="0">
              <a:solidFill>
                <a:schemeClr val="tx1"/>
              </a:solidFill>
            </a:endParaRPr>
          </a:p>
          <a:p>
            <a:pPr>
              <a:buClrTx/>
              <a:buFont typeface="Wingdings" charset="2"/>
              <a:buChar char="ü"/>
            </a:pPr>
            <a:r>
              <a:rPr lang="it-IT" sz="2400" b="1" dirty="0" err="1" smtClean="0">
                <a:solidFill>
                  <a:schemeClr val="tx1"/>
                </a:solidFill>
              </a:rPr>
              <a:t>DI</a:t>
            </a:r>
            <a:r>
              <a:rPr lang="it-IT" sz="2400" b="1" dirty="0" smtClean="0">
                <a:solidFill>
                  <a:schemeClr val="tx1"/>
                </a:solidFill>
              </a:rPr>
              <a:t> ESSI È IL REGNO DEI CIELI</a:t>
            </a:r>
            <a:endParaRPr lang="it-IT" sz="2400" dirty="0">
              <a:solidFill>
                <a:schemeClr val="tx1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71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58" y="1075670"/>
            <a:ext cx="8927942" cy="5152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514350" y="552450"/>
            <a:ext cx="8134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chemeClr val="bg1"/>
                </a:solidFill>
              </a:rPr>
              <a:t>LO SCHEMA DEL TESTO</a:t>
            </a:r>
            <a:endParaRPr lang="it-IT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65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502920" y="354820"/>
            <a:ext cx="8228013" cy="1308609"/>
          </a:xfrm>
        </p:spPr>
        <p:txBody>
          <a:bodyPr anchor="ctr"/>
          <a:lstStyle/>
          <a:p>
            <a:r>
              <a:rPr lang="it-IT" sz="5400" b="1" dirty="0">
                <a:solidFill>
                  <a:schemeClr val="tx2"/>
                </a:solidFill>
              </a:rPr>
              <a:t>p</a:t>
            </a:r>
            <a:r>
              <a:rPr lang="it-IT" sz="5400" b="1" dirty="0" smtClean="0">
                <a:solidFill>
                  <a:schemeClr val="tx2"/>
                </a:solidFill>
              </a:rPr>
              <a:t>arolealtre.it</a:t>
            </a:r>
            <a:endParaRPr lang="it-IT" sz="5400" b="1" dirty="0">
              <a:solidFill>
                <a:schemeClr val="tx2"/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66750" y="1828800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</a:rPr>
              <a:t>Nella sezione riservata del portale, con un accesso semplice e immediato, attraverso il codice che trovi sul testo, troverai le lectio, i video sulle esperienze proposte e i materiali utili per l’approfondimento.</a:t>
            </a:r>
            <a:endParaRPr lang="it-IT" sz="2400" b="1" dirty="0">
              <a:solidFill>
                <a:schemeClr val="tx2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466850" y="3662649"/>
            <a:ext cx="6629400" cy="769441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pPr algn="ctr"/>
            <a:r>
              <a:rPr lang="it-IT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Buon cammino!!!</a:t>
            </a:r>
          </a:p>
        </p:txBody>
      </p:sp>
      <p:sp>
        <p:nvSpPr>
          <p:cNvPr id="8" name="CasellaDiTesto 7"/>
          <p:cNvSpPr txBox="1"/>
          <p:nvPr/>
        </p:nvSpPr>
        <p:spPr>
          <a:xfrm rot="10800000">
            <a:off x="1206499" y="4406690"/>
            <a:ext cx="6629400" cy="769441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pPr algn="ctr"/>
            <a:r>
              <a:rPr lang="it-IT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Buon cammino!!!</a:t>
            </a:r>
          </a:p>
        </p:txBody>
      </p:sp>
    </p:spTree>
    <p:extLst>
      <p:ext uri="{BB962C8B-B14F-4D97-AF65-F5344CB8AC3E}">
        <p14:creationId xmlns:p14="http://schemas.microsoft.com/office/powerpoint/2010/main" val="246080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8160929" y="5962135"/>
            <a:ext cx="86453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2800" dirty="0" smtClean="0">
                <a:solidFill>
                  <a:schemeClr val="bg1"/>
                </a:solidFill>
              </a:rPr>
              <a:t>AA</a:t>
            </a:r>
            <a:endParaRPr lang="it-IT" sz="28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6977" y="0"/>
            <a:ext cx="490054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768350" y="1033165"/>
            <a:ext cx="320675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700" dirty="0" smtClean="0"/>
              <a:t>La stessa </a:t>
            </a:r>
            <a:r>
              <a:rPr lang="it-IT" sz="1700" dirty="0"/>
              <a:t>foto di volti che fissano lo sguardo verso un punto imprecisato, mentre sullo sfondo appare sfocata, anche se apparentemente nella giusta posizione, attraverso una lente d’ingrandimento è finalmente messa a fuoco, seppure capovolta.</a:t>
            </a:r>
          </a:p>
          <a:p>
            <a:pPr algn="ctr"/>
            <a:r>
              <a:rPr lang="it-IT" sz="1700" b="1" dirty="0">
                <a:solidFill>
                  <a:schemeClr val="tx2"/>
                </a:solidFill>
              </a:rPr>
              <a:t>Perché il Vangelo delle beatitudini è così. Capovolge ogni logica. </a:t>
            </a:r>
            <a:r>
              <a:rPr lang="it-IT" sz="1700" dirty="0"/>
              <a:t>Stravolge prospettive e punti di vista. Mette a fuoco ciò che conta davvero anche se tutto appare </a:t>
            </a:r>
            <a:r>
              <a:rPr lang="it-IT" sz="1700" b="1" i="1" dirty="0"/>
              <a:t>sottosopra</a:t>
            </a:r>
            <a:r>
              <a:rPr lang="it-IT" sz="1700" dirty="0"/>
              <a:t>. Ti porta a fissare lo sguardo verso una direzione precisa. E piano piano scopri che quella direzione è l’unica che può darti la gioia. Quella vera.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104900" y="571500"/>
            <a:ext cx="287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chemeClr val="tx2"/>
                </a:solidFill>
              </a:rPr>
              <a:t>IN COPERTINA….</a:t>
            </a:r>
            <a:endParaRPr lang="it-IT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71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8160929" y="5962135"/>
            <a:ext cx="86453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2800" dirty="0" smtClean="0">
                <a:solidFill>
                  <a:schemeClr val="bg1"/>
                </a:solidFill>
              </a:rPr>
              <a:t>AA</a:t>
            </a:r>
            <a:endParaRPr lang="it-IT" sz="2800" dirty="0">
              <a:solidFill>
                <a:schemeClr val="bg1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768350" y="1623398"/>
            <a:ext cx="401955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La proposta </a:t>
            </a:r>
            <a:r>
              <a:rPr lang="it-IT" dirty="0" err="1" smtClean="0"/>
              <a:t>puo</a:t>
            </a:r>
            <a:r>
              <a:rPr lang="it-IT" dirty="0" smtClean="0"/>
              <a:t>̀ </a:t>
            </a:r>
            <a:r>
              <a:rPr lang="it-IT" dirty="0"/>
              <a:t>essere utilizzata</a:t>
            </a:r>
            <a:r>
              <a:rPr lang="it-IT" dirty="0" smtClean="0"/>
              <a:t>:</a:t>
            </a:r>
          </a:p>
          <a:p>
            <a:pPr algn="ctr"/>
            <a:endParaRPr lang="it-IT" dirty="0"/>
          </a:p>
          <a:p>
            <a:pPr algn="ctr"/>
            <a:r>
              <a:rPr lang="it-IT" dirty="0"/>
              <a:t>• da un gruppo di </a:t>
            </a:r>
            <a:r>
              <a:rPr lang="it-IT" dirty="0" err="1"/>
              <a:t>eta</a:t>
            </a:r>
            <a:r>
              <a:rPr lang="it-IT" dirty="0"/>
              <a:t>̀ e condizioni di vita variegate;</a:t>
            </a:r>
          </a:p>
          <a:p>
            <a:pPr algn="ctr"/>
            <a:r>
              <a:rPr lang="it-IT" dirty="0"/>
              <a:t>• da un gruppo di adulti-giovani;</a:t>
            </a:r>
          </a:p>
          <a:p>
            <a:pPr algn="ctr"/>
            <a:r>
              <a:rPr lang="it-IT" dirty="0"/>
              <a:t>• da un gruppo di terza </a:t>
            </a:r>
            <a:r>
              <a:rPr lang="it-IT" dirty="0" err="1"/>
              <a:t>eta</a:t>
            </a:r>
            <a:r>
              <a:rPr lang="it-IT" dirty="0"/>
              <a:t>̀/adultissimi;</a:t>
            </a:r>
          </a:p>
          <a:p>
            <a:pPr algn="ctr"/>
            <a:r>
              <a:rPr lang="it-IT" dirty="0"/>
              <a:t>• da un gruppo di famiglie;</a:t>
            </a:r>
          </a:p>
          <a:p>
            <a:pPr algn="ctr"/>
            <a:r>
              <a:rPr lang="it-IT" dirty="0"/>
              <a:t>• da un gruppo di giovani-adulti (25-30 anni);</a:t>
            </a:r>
          </a:p>
          <a:p>
            <a:pPr algn="ctr"/>
            <a:r>
              <a:rPr lang="it-IT" dirty="0"/>
              <a:t>• da chi si sta riavvicinando alla fede;</a:t>
            </a:r>
          </a:p>
          <a:p>
            <a:pPr algn="ctr"/>
            <a:r>
              <a:rPr lang="it-IT" dirty="0"/>
              <a:t>• dai genitori dei ragazzi dell’</a:t>
            </a:r>
            <a:r>
              <a:rPr lang="it-IT" dirty="0" err="1"/>
              <a:t>Acr</a:t>
            </a:r>
            <a:r>
              <a:rPr lang="it-IT" dirty="0"/>
              <a:t>.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768350" y="693182"/>
            <a:ext cx="4019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</a:rPr>
              <a:t>PROTAGONISTI E DESTINATARI</a:t>
            </a:r>
            <a:endParaRPr lang="it-IT" sz="2400" b="1" dirty="0">
              <a:solidFill>
                <a:schemeClr val="tx2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334000" y="641866"/>
            <a:ext cx="3259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tx2"/>
                </a:solidFill>
              </a:rPr>
              <a:t>L’ANIMATORE</a:t>
            </a:r>
            <a:endParaRPr lang="it-IT" sz="2400" b="1" dirty="0">
              <a:solidFill>
                <a:schemeClr val="tx2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943600" y="1739900"/>
            <a:ext cx="264959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Adulto tra gli adulti  entra per primo nel sussidio formativo per acquisirne lo sguardo di insieme e poi si fa «</a:t>
            </a:r>
            <a:r>
              <a:rPr lang="it-IT" b="1" dirty="0" smtClean="0">
                <a:solidFill>
                  <a:schemeClr val="tx2"/>
                </a:solidFill>
              </a:rPr>
              <a:t>compagno di strada» </a:t>
            </a:r>
            <a:r>
              <a:rPr lang="it-IT" dirty="0" smtClean="0"/>
              <a:t>(cfr. il testo per gli animatori adulti)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657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710146"/>
            <a:ext cx="7772400" cy="1309154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chemeClr val="tx2"/>
                </a:solidFill>
              </a:rPr>
              <a:t>IL PERCORSO:</a:t>
            </a:r>
            <a:br>
              <a:rPr lang="it-IT" sz="3600" b="1" dirty="0" smtClean="0">
                <a:solidFill>
                  <a:schemeClr val="tx2"/>
                </a:solidFill>
              </a:rPr>
            </a:br>
            <a:r>
              <a:rPr lang="it-IT" sz="3600" b="1" dirty="0" smtClean="0">
                <a:solidFill>
                  <a:schemeClr val="tx2"/>
                </a:solidFill>
              </a:rPr>
              <a:t>le coordinate e gli strumenti</a:t>
            </a:r>
            <a:endParaRPr lang="it-IT" sz="3600" b="1" dirty="0">
              <a:solidFill>
                <a:schemeClr val="tx2"/>
              </a:solidFill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2663825" y="2352576"/>
            <a:ext cx="3849158" cy="3636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Tx/>
              <a:buFont typeface="Wingdings" charset="2"/>
              <a:buChar char="ü"/>
            </a:pPr>
            <a:r>
              <a:rPr lang="it-IT" dirty="0" smtClean="0">
                <a:solidFill>
                  <a:schemeClr val="tx1"/>
                </a:solidFill>
              </a:rPr>
              <a:t>la Parola di Dio (a partire dal Vangelo dell’anno)</a:t>
            </a:r>
          </a:p>
          <a:p>
            <a:pPr algn="ctr">
              <a:buClrTx/>
              <a:buFont typeface="Wingdings" charset="2"/>
              <a:buChar char="ü"/>
            </a:pPr>
            <a:r>
              <a:rPr lang="it-IT" dirty="0" smtClean="0">
                <a:solidFill>
                  <a:schemeClr val="tx1"/>
                </a:solidFill>
              </a:rPr>
              <a:t>il Magistero della Chiesa</a:t>
            </a:r>
          </a:p>
          <a:p>
            <a:pPr algn="ctr">
              <a:buClrTx/>
              <a:buFont typeface="Wingdings" charset="2"/>
              <a:buChar char="ü"/>
            </a:pPr>
            <a:r>
              <a:rPr lang="it-IT" dirty="0">
                <a:solidFill>
                  <a:schemeClr val="tx1"/>
                </a:solidFill>
              </a:rPr>
              <a:t>il Catechismo degli adulti “</a:t>
            </a:r>
            <a:r>
              <a:rPr lang="it-IT" b="1" i="1" dirty="0">
                <a:solidFill>
                  <a:schemeClr val="tx1"/>
                </a:solidFill>
              </a:rPr>
              <a:t>La verità vi farà liberi</a:t>
            </a:r>
            <a:r>
              <a:rPr lang="it-IT" b="1" i="1" dirty="0" smtClean="0">
                <a:solidFill>
                  <a:schemeClr val="tx1"/>
                </a:solidFill>
              </a:rPr>
              <a:t>”</a:t>
            </a:r>
          </a:p>
          <a:p>
            <a:pPr algn="ctr">
              <a:buClrTx/>
              <a:buFont typeface="Wingdings" charset="2"/>
              <a:buChar char="ü"/>
            </a:pPr>
            <a:r>
              <a:rPr lang="it-IT" dirty="0">
                <a:solidFill>
                  <a:schemeClr val="tx1"/>
                </a:solidFill>
              </a:rPr>
              <a:t>il Progetto formativo unitario “</a:t>
            </a:r>
            <a:r>
              <a:rPr lang="it-IT" b="1" i="1" dirty="0">
                <a:solidFill>
                  <a:schemeClr val="tx1"/>
                </a:solidFill>
              </a:rPr>
              <a:t>Perché sia formato Cristo in voi</a:t>
            </a:r>
            <a:r>
              <a:rPr lang="it-IT" dirty="0">
                <a:solidFill>
                  <a:schemeClr val="tx1"/>
                </a:solidFill>
              </a:rPr>
              <a:t>”</a:t>
            </a:r>
          </a:p>
          <a:p>
            <a:pPr algn="ctr">
              <a:buClrTx/>
              <a:buFont typeface="Wingdings" charset="2"/>
              <a:buChar char="ü"/>
            </a:pPr>
            <a:r>
              <a:rPr lang="it-IT" dirty="0">
                <a:solidFill>
                  <a:schemeClr val="tx1"/>
                </a:solidFill>
              </a:rPr>
              <a:t>le Linee guida per gli itinerari formativi “Sentieri di speranza”</a:t>
            </a:r>
          </a:p>
          <a:p>
            <a:pPr>
              <a:buClrTx/>
              <a:buFont typeface="Wingdings" charset="2"/>
              <a:buChar char="ü"/>
            </a:pPr>
            <a:endParaRPr lang="it-IT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31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8160929" y="5962135"/>
            <a:ext cx="86453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2800" dirty="0" smtClean="0">
                <a:solidFill>
                  <a:schemeClr val="bg1"/>
                </a:solidFill>
              </a:rPr>
              <a:t>AA</a:t>
            </a:r>
            <a:endParaRPr lang="it-IT" sz="2800" dirty="0">
              <a:solidFill>
                <a:schemeClr val="bg1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768350" y="1623398"/>
            <a:ext cx="8013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/>
              <a:t>LA DINAMICA SPIRITUALE: VITA – PAROLA – VITA</a:t>
            </a:r>
          </a:p>
          <a:p>
            <a:pPr algn="ctr"/>
            <a:endParaRPr lang="it-IT" sz="2400" b="1" dirty="0"/>
          </a:p>
          <a:p>
            <a:pPr algn="ctr"/>
            <a:r>
              <a:rPr lang="it-IT" sz="2400" b="1" dirty="0" smtClean="0">
                <a:solidFill>
                  <a:srgbClr val="FF0000"/>
                </a:solidFill>
              </a:rPr>
              <a:t>INSERIRE LO SCHEMA…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768350" y="647700"/>
            <a:ext cx="7004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chemeClr val="tx2"/>
                </a:solidFill>
              </a:rPr>
              <a:t>COME?</a:t>
            </a:r>
            <a:endParaRPr lang="it-IT" sz="3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57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8160929" y="5962135"/>
            <a:ext cx="86453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2800" dirty="0" smtClean="0">
                <a:solidFill>
                  <a:schemeClr val="bg1"/>
                </a:solidFill>
              </a:rPr>
              <a:t>AA</a:t>
            </a:r>
            <a:endParaRPr lang="it-IT" sz="2800" dirty="0">
              <a:solidFill>
                <a:schemeClr val="bg1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806450" y="2273877"/>
            <a:ext cx="8013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 smtClean="0">
                <a:solidFill>
                  <a:schemeClr val="tx2"/>
                </a:solidFill>
              </a:rPr>
              <a:t>CREDIAMO CHE LA VITA VADA RACCONTATA</a:t>
            </a:r>
            <a:r>
              <a:rPr lang="it-IT" dirty="0" smtClean="0">
                <a:solidFill>
                  <a:schemeClr val="tx2"/>
                </a:solidFill>
              </a:rPr>
              <a:t>: </a:t>
            </a:r>
            <a:r>
              <a:rPr lang="it-IT" dirty="0" smtClean="0"/>
              <a:t>poiché la vita, luogo teologico, ha per noi il primato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844550" y="518498"/>
            <a:ext cx="70040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chemeClr val="tx2"/>
                </a:solidFill>
              </a:rPr>
              <a:t>LA DINAMICA SPIRITUALE: </a:t>
            </a:r>
          </a:p>
          <a:p>
            <a:pPr algn="ctr"/>
            <a:r>
              <a:rPr lang="it-IT" sz="3600" b="1" dirty="0" smtClean="0">
                <a:solidFill>
                  <a:schemeClr val="tx2"/>
                </a:solidFill>
              </a:rPr>
              <a:t>VITA-PAROLA-VITA</a:t>
            </a:r>
            <a:endParaRPr lang="it-IT" sz="3600" b="1" dirty="0">
              <a:solidFill>
                <a:schemeClr val="tx2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844550" y="3389531"/>
            <a:ext cx="8013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 smtClean="0">
                <a:solidFill>
                  <a:schemeClr val="tx2"/>
                </a:solidFill>
              </a:rPr>
              <a:t>CREDIAMO CHE LA PAROLA ILLUMINI LA VITA</a:t>
            </a:r>
            <a:r>
              <a:rPr lang="it-IT" dirty="0" smtClean="0"/>
              <a:t>: è la Parola che ci spiega la vita quando permettiamo alla Scrittura di incontrare il nostro vissuto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844550" y="4439146"/>
            <a:ext cx="8013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 smtClean="0">
                <a:solidFill>
                  <a:schemeClr val="tx2"/>
                </a:solidFill>
              </a:rPr>
              <a:t>CREDIAMO CHE IN QUESTO INTRECCIO LA VITA CAMBI</a:t>
            </a:r>
            <a:r>
              <a:rPr lang="it-IT" dirty="0" smtClean="0"/>
              <a:t>: l’incontro con la Parola fa crescere ciascuno nello sviluppo di una coscienza personale adulta, al discernimento e all’impegno laicale</a:t>
            </a:r>
          </a:p>
        </p:txBody>
      </p:sp>
    </p:spTree>
    <p:extLst>
      <p:ext uri="{BB962C8B-B14F-4D97-AF65-F5344CB8AC3E}">
        <p14:creationId xmlns:p14="http://schemas.microsoft.com/office/powerpoint/2010/main" val="256657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68350" y="710146"/>
            <a:ext cx="7772400" cy="928154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chemeClr val="tx2"/>
                </a:solidFill>
              </a:rPr>
              <a:t>IN OGNI MODULO….</a:t>
            </a:r>
            <a:endParaRPr lang="it-IT" sz="3600" b="1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type="subTitle" idx="1"/>
          </p:nvPr>
        </p:nvSpPr>
        <p:spPr>
          <a:xfrm>
            <a:off x="1371600" y="1866900"/>
            <a:ext cx="6400800" cy="33718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Tx/>
              <a:buFont typeface="Wingdings" charset="2"/>
              <a:buChar char="ü"/>
            </a:pPr>
            <a:r>
              <a:rPr lang="it-IT" b="1" dirty="0" smtClean="0">
                <a:solidFill>
                  <a:schemeClr val="tx1"/>
                </a:solidFill>
              </a:rPr>
              <a:t>IN PREGHIERA</a:t>
            </a:r>
            <a:endParaRPr lang="it-IT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ClrTx/>
              <a:buFont typeface="Wingdings" charset="2"/>
              <a:buChar char="ü"/>
            </a:pPr>
            <a:r>
              <a:rPr lang="it-IT" b="1" dirty="0" smtClean="0">
                <a:solidFill>
                  <a:schemeClr val="tx1"/>
                </a:solidFill>
              </a:rPr>
              <a:t>LA VITA SI RACCONTA</a:t>
            </a:r>
            <a:endParaRPr lang="it-IT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ClrTx/>
              <a:buFont typeface="Wingdings" charset="2"/>
              <a:buChar char="ü"/>
            </a:pPr>
            <a:r>
              <a:rPr lang="it-IT" b="1" dirty="0" smtClean="0">
                <a:solidFill>
                  <a:schemeClr val="tx1"/>
                </a:solidFill>
              </a:rPr>
              <a:t>LA PAROLA ILLUMINA</a:t>
            </a:r>
            <a:endParaRPr lang="it-IT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ClrTx/>
              <a:buFont typeface="Wingdings" charset="2"/>
              <a:buChar char="ü"/>
            </a:pPr>
            <a:r>
              <a:rPr lang="it-IT" b="1" dirty="0" smtClean="0">
                <a:solidFill>
                  <a:schemeClr val="tx1"/>
                </a:solidFill>
              </a:rPr>
              <a:t>LA VITA CAMBIA</a:t>
            </a:r>
          </a:p>
          <a:p>
            <a:pPr>
              <a:lnSpc>
                <a:spcPct val="150000"/>
              </a:lnSpc>
              <a:buClrTx/>
              <a:buFont typeface="Wingdings" charset="2"/>
              <a:buChar char="ü"/>
            </a:pPr>
            <a:r>
              <a:rPr lang="it-IT" b="1" dirty="0" smtClean="0">
                <a:solidFill>
                  <a:schemeClr val="tx1"/>
                </a:solidFill>
              </a:rPr>
              <a:t>I RIFLESSI DELLA CULTURA</a:t>
            </a:r>
          </a:p>
          <a:p>
            <a:pPr>
              <a:lnSpc>
                <a:spcPct val="150000"/>
              </a:lnSpc>
              <a:buClrTx/>
              <a:buFont typeface="Wingdings" charset="2"/>
              <a:buChar char="ü"/>
            </a:pPr>
            <a:r>
              <a:rPr lang="it-IT" b="1" dirty="0" smtClean="0">
                <a:solidFill>
                  <a:schemeClr val="tx1"/>
                </a:solidFill>
              </a:rPr>
              <a:t>I VIDEO DELLE LECTIO E DELLE ESPERIENZE</a:t>
            </a:r>
            <a:endParaRPr lang="it-IT" b="1" dirty="0">
              <a:solidFill>
                <a:schemeClr val="tx1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7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8160929" y="5962135"/>
            <a:ext cx="86453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2800" dirty="0" smtClean="0">
                <a:solidFill>
                  <a:schemeClr val="bg1"/>
                </a:solidFill>
              </a:rPr>
              <a:t>AA</a:t>
            </a:r>
            <a:endParaRPr lang="it-IT" sz="2800" dirty="0">
              <a:solidFill>
                <a:schemeClr val="bg1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5762526"/>
            <a:ext cx="666750" cy="1000125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768350" y="1623398"/>
            <a:ext cx="80137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/>
              <a:t>IN APERTURA E CHIUSURA DI OGNI MODULO UNA SEZIONE DEDICATA ALLA PREGHIERA, </a:t>
            </a:r>
            <a:r>
              <a:rPr lang="it-IT" sz="2000" smtClean="0"/>
              <a:t>CHE PUÓ </a:t>
            </a:r>
            <a:r>
              <a:rPr lang="it-IT" sz="2000" dirty="0" smtClean="0"/>
              <a:t>ESSERE UTILIZZATA IN FORMA PERSONALE O COMUNITARIA.</a:t>
            </a:r>
          </a:p>
          <a:p>
            <a:pPr algn="just"/>
            <a:endParaRPr lang="it-IT" sz="2000" dirty="0" smtClean="0"/>
          </a:p>
          <a:p>
            <a:pPr algn="just"/>
            <a:r>
              <a:rPr lang="it-IT" sz="2000" dirty="0" smtClean="0"/>
              <a:t>ALL’INIZIO UNA PREGHIERA DI </a:t>
            </a:r>
            <a:r>
              <a:rPr lang="it-IT" sz="2000" b="1" dirty="0" smtClean="0">
                <a:solidFill>
                  <a:schemeClr val="tx2"/>
                </a:solidFill>
              </a:rPr>
              <a:t>MADRE TERESA DI CALCUTTA</a:t>
            </a:r>
            <a:r>
              <a:rPr lang="it-IT" sz="2000" dirty="0" smtClean="0"/>
              <a:t>, PROCLAMATA SANTA IL 4 SETTEMBRE.</a:t>
            </a:r>
          </a:p>
          <a:p>
            <a:pPr algn="just"/>
            <a:endParaRPr lang="it-IT" sz="2000" dirty="0" smtClean="0"/>
          </a:p>
          <a:p>
            <a:pPr algn="just"/>
            <a:r>
              <a:rPr lang="it-IT" sz="2000" dirty="0" smtClean="0"/>
              <a:t>IN CHIUSURA IL </a:t>
            </a:r>
            <a:r>
              <a:rPr lang="it-IT" sz="2000" b="1" dirty="0" smtClean="0">
                <a:solidFill>
                  <a:schemeClr val="tx2"/>
                </a:solidFill>
              </a:rPr>
              <a:t>SALMO</a:t>
            </a:r>
            <a:r>
              <a:rPr lang="it-IT" sz="2000" dirty="0" smtClean="0"/>
              <a:t> GIÁ RICHIAMATO NELLA SEZIONE “LA PAROLA ILLUMINA» DI OGNI MODULO.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768350" y="647700"/>
            <a:ext cx="7004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chemeClr val="tx2"/>
                </a:solidFill>
              </a:rPr>
              <a:t>IN PREGHIERA</a:t>
            </a:r>
            <a:endParaRPr lang="it-IT" sz="3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57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nde">
  <a:themeElements>
    <a:clrScheme name="Onde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nde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nde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905</TotalTime>
  <Words>2020</Words>
  <Application>Microsoft Office PowerPoint</Application>
  <PresentationFormat>Presentazione su schermo (4:3)</PresentationFormat>
  <Paragraphs>166</Paragraphs>
  <Slides>29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29</vt:i4>
      </vt:variant>
    </vt:vector>
  </HeadingPairs>
  <TitlesOfParts>
    <vt:vector size="30" baseType="lpstr">
      <vt:lpstr>Onde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IL PERCORSO: le coordinate e gli strumenti</vt:lpstr>
      <vt:lpstr>Presentazione standard di PowerPoint</vt:lpstr>
      <vt:lpstr>Presentazione standard di PowerPoint</vt:lpstr>
      <vt:lpstr>IN OGNI MODULO….</vt:lpstr>
      <vt:lpstr>Presentazione standard di PowerPoint</vt:lpstr>
      <vt:lpstr>La vita si racconta – 1 </vt:lpstr>
      <vt:lpstr>La vita si racconta - 2</vt:lpstr>
      <vt:lpstr>La vita si racconta -3 </vt:lpstr>
      <vt:lpstr>La vita si racconta - 4</vt:lpstr>
      <vt:lpstr>La vita si racconta - 5</vt:lpstr>
      <vt:lpstr>La vita si racconta - 6</vt:lpstr>
      <vt:lpstr>La Parola illumina – 1 </vt:lpstr>
      <vt:lpstr>La Parola illumina - 2 </vt:lpstr>
      <vt:lpstr>La Parola illumina - 3</vt:lpstr>
      <vt:lpstr>La Parola illumina - 4</vt:lpstr>
      <vt:lpstr>La Parola illumina - 5</vt:lpstr>
      <vt:lpstr>La vita cambia - 1</vt:lpstr>
      <vt:lpstr>La vita cambia - 2</vt:lpstr>
      <vt:lpstr>La vita cambia - 3 </vt:lpstr>
      <vt:lpstr>La vita cambia - 4</vt:lpstr>
      <vt:lpstr>La vita cambia - 5</vt:lpstr>
      <vt:lpstr>I riflessi della cultura</vt:lpstr>
      <vt:lpstr>SOTTOSOPRA</vt:lpstr>
      <vt:lpstr>Presentazione standard di PowerPoint</vt:lpstr>
      <vt:lpstr>parolealtre.it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#viaggiando presentazione  sussidio formativo 2015/2016</dc:title>
  <dc:creator>Salvatore Marti</dc:creator>
  <cp:lastModifiedBy>Valentina La Verde</cp:lastModifiedBy>
  <cp:revision>89</cp:revision>
  <dcterms:created xsi:type="dcterms:W3CDTF">2015-07-23T11:24:30Z</dcterms:created>
  <dcterms:modified xsi:type="dcterms:W3CDTF">2016-09-15T07:18:05Z</dcterms:modified>
</cp:coreProperties>
</file>