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71" r:id="rId14"/>
    <p:sldId id="270" r:id="rId15"/>
    <p:sldId id="269" r:id="rId16"/>
    <p:sldId id="268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79" autoAdjust="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7480-0120-4947-9648-1BF29DCBCFE1}" type="datetimeFigureOut">
              <a:rPr lang="it-IT" smtClean="0"/>
              <a:pPr/>
              <a:t>03/08/2015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DDC19-B030-4F7F-8C43-457B9F356C4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7480-0120-4947-9648-1BF29DCBCFE1}" type="datetimeFigureOut">
              <a:rPr lang="it-IT" smtClean="0"/>
              <a:pPr/>
              <a:t>03/08/2015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DDC19-B030-4F7F-8C43-457B9F356C4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7480-0120-4947-9648-1BF29DCBCFE1}" type="datetimeFigureOut">
              <a:rPr lang="it-IT" smtClean="0"/>
              <a:pPr/>
              <a:t>03/08/2015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DDC19-B030-4F7F-8C43-457B9F356C4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7480-0120-4947-9648-1BF29DCBCFE1}" type="datetimeFigureOut">
              <a:rPr lang="it-IT" smtClean="0"/>
              <a:pPr/>
              <a:t>03/08/2015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DDC19-B030-4F7F-8C43-457B9F356C4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7480-0120-4947-9648-1BF29DCBCFE1}" type="datetimeFigureOut">
              <a:rPr lang="it-IT" smtClean="0"/>
              <a:pPr/>
              <a:t>03/08/2015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DDC19-B030-4F7F-8C43-457B9F356C4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7480-0120-4947-9648-1BF29DCBCFE1}" type="datetimeFigureOut">
              <a:rPr lang="it-IT" smtClean="0"/>
              <a:pPr/>
              <a:t>03/08/2015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DDC19-B030-4F7F-8C43-457B9F356C4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7480-0120-4947-9648-1BF29DCBCFE1}" type="datetimeFigureOut">
              <a:rPr lang="it-IT" smtClean="0"/>
              <a:pPr/>
              <a:t>03/08/2015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DDC19-B030-4F7F-8C43-457B9F356C4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7480-0120-4947-9648-1BF29DCBCFE1}" type="datetimeFigureOut">
              <a:rPr lang="it-IT" smtClean="0"/>
              <a:pPr/>
              <a:t>03/08/2015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DDC19-B030-4F7F-8C43-457B9F356C4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7480-0120-4947-9648-1BF29DCBCFE1}" type="datetimeFigureOut">
              <a:rPr lang="it-IT" smtClean="0"/>
              <a:pPr/>
              <a:t>03/08/2015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DDC19-B030-4F7F-8C43-457B9F356C4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7480-0120-4947-9648-1BF29DCBCFE1}" type="datetimeFigureOut">
              <a:rPr lang="it-IT" smtClean="0"/>
              <a:pPr/>
              <a:t>03/08/2015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DDC19-B030-4F7F-8C43-457B9F356C4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7480-0120-4947-9648-1BF29DCBCFE1}" type="datetimeFigureOut">
              <a:rPr lang="it-IT" smtClean="0"/>
              <a:pPr/>
              <a:t>03/08/2015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DDC19-B030-4F7F-8C43-457B9F356C4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57480-0120-4947-9648-1BF29DCBCFE1}" type="datetimeFigureOut">
              <a:rPr lang="it-IT" smtClean="0"/>
              <a:pPr/>
              <a:t>03/08/2015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DDC19-B030-4F7F-8C43-457B9F356C41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772400" cy="3384375"/>
          </a:xfrm>
        </p:spPr>
        <p:txBody>
          <a:bodyPr>
            <a:normAutofit fontScale="90000"/>
          </a:bodyPr>
          <a:lstStyle/>
          <a:p>
            <a:r>
              <a:rPr lang="it-IT" i="1" dirty="0" smtClean="0"/>
              <a:t>Lettera – Enciclica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b="1" dirty="0" smtClean="0"/>
              <a:t>“LAUDATO </a:t>
            </a:r>
            <a:r>
              <a:rPr lang="it-IT" b="1" cap="all" dirty="0" smtClean="0"/>
              <a:t>sì</a:t>
            </a:r>
            <a:r>
              <a:rPr lang="it-IT" b="1" dirty="0" smtClean="0"/>
              <a:t>”</a:t>
            </a:r>
            <a:br>
              <a:rPr lang="it-IT" b="1" dirty="0" smtClean="0"/>
            </a:br>
            <a:r>
              <a:rPr lang="it-IT" sz="2700" b="1" dirty="0" smtClean="0"/>
              <a:t/>
            </a:r>
            <a:br>
              <a:rPr lang="it-IT" sz="2700" b="1" dirty="0" smtClean="0"/>
            </a:br>
            <a:r>
              <a:rPr lang="it-IT" b="1" dirty="0" smtClean="0"/>
              <a:t>di Papa Francesco</a:t>
            </a:r>
            <a:r>
              <a:rPr lang="it-IT" b="1" smtClean="0"/>
              <a:t/>
            </a:r>
            <a:br>
              <a:rPr lang="it-IT" b="1" smtClean="0"/>
            </a:br>
            <a:r>
              <a:rPr lang="it-IT" sz="3600" i="1" smtClean="0"/>
              <a:t>24/5/2015</a:t>
            </a:r>
            <a:endParaRPr lang="it-IT" sz="3600" i="1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03648" y="5085184"/>
            <a:ext cx="6400800" cy="792088"/>
          </a:xfrm>
        </p:spPr>
        <p:txBody>
          <a:bodyPr>
            <a:normAutofit fontScale="85000" lnSpcReduction="20000"/>
          </a:bodyPr>
          <a:lstStyle/>
          <a:p>
            <a:r>
              <a:rPr lang="it-IT" dirty="0"/>
              <a:t>Breve </a:t>
            </a:r>
            <a:r>
              <a:rPr lang="it-IT" dirty="0" smtClean="0"/>
              <a:t>sintesi di</a:t>
            </a:r>
            <a:br>
              <a:rPr lang="it-IT" dirty="0" smtClean="0"/>
            </a:br>
            <a:r>
              <a:rPr lang="it-IT" b="1" i="1" dirty="0" smtClean="0"/>
              <a:t>don </a:t>
            </a:r>
            <a:r>
              <a:rPr lang="it-IT" b="1" i="1" dirty="0" err="1" smtClean="0"/>
              <a:t>Aniello</a:t>
            </a:r>
            <a:r>
              <a:rPr lang="it-IT" b="1" i="1" dirty="0" smtClean="0"/>
              <a:t> Tortora</a:t>
            </a:r>
          </a:p>
          <a:p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3059832" y="47667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i="1" dirty="0" smtClean="0"/>
              <a:t>Diocesi di Nola</a:t>
            </a:r>
            <a:endParaRPr lang="it-IT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L’appello di Francesco</a:t>
            </a:r>
            <a:r>
              <a:rPr lang="it-IT" sz="2800" i="1" dirty="0" smtClean="0"/>
              <a:t> (3)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b="1" dirty="0"/>
              <a:t>modello di san </a:t>
            </a:r>
            <a:r>
              <a:rPr lang="it-IT" b="1" dirty="0" smtClean="0"/>
              <a:t>Francesco</a:t>
            </a:r>
          </a:p>
          <a:p>
            <a:r>
              <a:rPr lang="it-IT" i="1" dirty="0"/>
              <a:t>«inseparabili la preoccupazione per la natura, la giustizia verso i poveri, l’impegno nella società e la pace </a:t>
            </a:r>
            <a:r>
              <a:rPr lang="it-IT" i="1" dirty="0" smtClean="0"/>
              <a:t>interiore»</a:t>
            </a:r>
          </a:p>
          <a:p>
            <a:r>
              <a:rPr lang="it-IT" dirty="0" smtClean="0"/>
              <a:t>appello </a:t>
            </a:r>
            <a:r>
              <a:rPr lang="it-IT" dirty="0"/>
              <a:t>alla «solidarietà universale</a:t>
            </a:r>
            <a:r>
              <a:rPr lang="it-IT" dirty="0" smtClean="0"/>
              <a:t>»</a:t>
            </a:r>
          </a:p>
          <a:p>
            <a:r>
              <a:rPr lang="it-IT" dirty="0" smtClean="0"/>
              <a:t>unire tutta la famiglia umana nella ricerca di uno sviluppo sostenibile e integrale</a:t>
            </a:r>
          </a:p>
          <a:p>
            <a:endParaRPr lang="it-IT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L’appello di Francesco</a:t>
            </a:r>
            <a:r>
              <a:rPr lang="it-IT" sz="2800" i="1" dirty="0" smtClean="0"/>
              <a:t> (4)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La salvaguardia dell'ambiente non può essere separata dalla giustizia verso i poveri e dalla soluzione dei problemi strutturali di un'economia che persegue soltanto il profitto</a:t>
            </a:r>
          </a:p>
          <a:p>
            <a:r>
              <a:rPr lang="it-IT" dirty="0" smtClean="0"/>
              <a:t>«</a:t>
            </a:r>
            <a:r>
              <a:rPr lang="it-IT" dirty="0" err="1" smtClean="0"/>
              <a:t>…una</a:t>
            </a:r>
            <a:r>
              <a:rPr lang="it-IT" dirty="0" smtClean="0"/>
              <a:t> nuova solidarietà universale»</a:t>
            </a:r>
          </a:p>
          <a:p>
            <a:r>
              <a:rPr lang="it-IT" dirty="0" smtClean="0"/>
              <a:t>«</a:t>
            </a:r>
            <a:r>
              <a:rPr lang="it-IT" dirty="0" err="1" smtClean="0"/>
              <a:t>…una</a:t>
            </a:r>
            <a:r>
              <a:rPr lang="it-IT" dirty="0" smtClean="0"/>
              <a:t> conversione ecologica»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/>
              <a:t>Primo Capitolo </a:t>
            </a:r>
            <a:r>
              <a:rPr lang="it-IT" sz="3100" i="1" dirty="0" smtClean="0"/>
              <a:t>(1)</a:t>
            </a: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sz="3600" i="1" dirty="0" smtClean="0"/>
              <a:t>«Quello che sta accadendo nella nostra casa»</a:t>
            </a:r>
            <a:endParaRPr lang="it-IT" sz="3600" i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“cultura dello scarto”</a:t>
            </a:r>
          </a:p>
          <a:p>
            <a:r>
              <a:rPr lang="it-IT" dirty="0" smtClean="0"/>
              <a:t>Inquinamento</a:t>
            </a:r>
          </a:p>
          <a:p>
            <a:r>
              <a:rPr lang="it-IT" dirty="0" smtClean="0"/>
              <a:t>Cambiamenti climatici</a:t>
            </a:r>
          </a:p>
          <a:p>
            <a:r>
              <a:rPr lang="it-IT" dirty="0" smtClean="0"/>
              <a:t>Distruzione senza precedenti degli ecosistemi</a:t>
            </a:r>
          </a:p>
          <a:p>
            <a:r>
              <a:rPr lang="it-IT" dirty="0" smtClean="0"/>
              <a:t>Acqua potabile, «diritto umano essenziale»</a:t>
            </a:r>
          </a:p>
          <a:p>
            <a:r>
              <a:rPr lang="it-IT" dirty="0" smtClean="0"/>
              <a:t>«</a:t>
            </a:r>
            <a:r>
              <a:rPr lang="it-IT" dirty="0" err="1" smtClean="0"/>
              <a:t>…deterioramento</a:t>
            </a:r>
            <a:r>
              <a:rPr lang="it-IT" dirty="0" smtClean="0"/>
              <a:t> della qualità della vita umana e della degradazione sociale»</a:t>
            </a:r>
            <a:endParaRPr lang="it-IT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/>
              <a:t>Primo Capitolo </a:t>
            </a:r>
            <a:r>
              <a:rPr lang="it-IT" sz="3100" i="1" dirty="0" smtClean="0"/>
              <a:t>(2)</a:t>
            </a: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sz="3600" i="1" dirty="0" smtClean="0"/>
              <a:t>«Quello che sta accadendo nella nostra casa»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it-IT" sz="2800" dirty="0" smtClean="0"/>
          </a:p>
          <a:p>
            <a:pPr>
              <a:buNone/>
            </a:pPr>
            <a:r>
              <a:rPr lang="it-IT" sz="2800" dirty="0" smtClean="0"/>
              <a:t>Papa Francesco chiede ai responsabili di guardare agli effetti del </a:t>
            </a:r>
            <a:r>
              <a:rPr lang="it-IT" sz="2800" b="1" dirty="0" smtClean="0"/>
              <a:t>«cambiamento globale» </a:t>
            </a:r>
            <a:r>
              <a:rPr lang="it-IT" sz="2800" dirty="0" smtClean="0"/>
              <a:t>che portano a:</a:t>
            </a:r>
          </a:p>
          <a:p>
            <a:r>
              <a:rPr lang="it-IT" dirty="0" smtClean="0"/>
              <a:t>esclusione sociale</a:t>
            </a:r>
          </a:p>
          <a:p>
            <a:r>
              <a:rPr lang="it-IT" dirty="0" smtClean="0"/>
              <a:t>l’aumento della violenza</a:t>
            </a:r>
          </a:p>
          <a:p>
            <a:r>
              <a:rPr lang="it-IT" dirty="0" smtClean="0"/>
              <a:t>il consumo crescente di droghe</a:t>
            </a:r>
          </a:p>
          <a:p>
            <a:r>
              <a:rPr lang="it-IT" dirty="0" smtClean="0"/>
              <a:t>perdita di identità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/>
              <a:t>Secondo Capitolo </a:t>
            </a:r>
            <a:r>
              <a:rPr lang="it-IT" sz="3100" i="1" dirty="0" smtClean="0"/>
              <a:t>(1) </a:t>
            </a:r>
            <a:br>
              <a:rPr lang="it-IT" sz="3100" i="1" dirty="0" smtClean="0"/>
            </a:br>
            <a:r>
              <a:rPr lang="it-IT" sz="3600" i="1" dirty="0" smtClean="0"/>
              <a:t>Noi non siamo Dio: il Vangelo della creazione</a:t>
            </a:r>
            <a:endParaRPr lang="it-IT" sz="3600" i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insegnamento biblico sulla creazione</a:t>
            </a:r>
          </a:p>
          <a:p>
            <a:r>
              <a:rPr lang="it-IT" sz="2800" dirty="0" smtClean="0"/>
              <a:t>«la scienza e la religione, che forniscono approcci diversi alla realtà, possono entrare in un dialogo intenso e produttivo per entrambe»</a:t>
            </a:r>
          </a:p>
          <a:p>
            <a:r>
              <a:rPr lang="it-IT" sz="2800" dirty="0" smtClean="0"/>
              <a:t>«necessario ricorrere anche alle diverse ricchezze culturali dei popoli, alla vita interiore e alla spiritualità»</a:t>
            </a:r>
          </a:p>
          <a:p>
            <a:r>
              <a:rPr lang="it-IT" sz="2800" dirty="0" smtClean="0"/>
              <a:t>La Bibbia «</a:t>
            </a:r>
            <a:r>
              <a:rPr lang="it-IT" sz="2800" dirty="0" err="1" smtClean="0"/>
              <a:t>…insegna</a:t>
            </a:r>
            <a:r>
              <a:rPr lang="it-IT" sz="2800" dirty="0" smtClean="0"/>
              <a:t> che ogni essere umano è creato per </a:t>
            </a:r>
            <a:r>
              <a:rPr lang="it-IT" sz="2800" dirty="0" err="1" smtClean="0"/>
              <a:t>amore…</a:t>
            </a:r>
            <a:r>
              <a:rPr lang="it-IT" sz="2800" dirty="0" smtClean="0"/>
              <a:t>»</a:t>
            </a:r>
            <a:endParaRPr lang="it-IT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/>
              <a:t>Secondo Capitolo </a:t>
            </a:r>
            <a:r>
              <a:rPr lang="it-IT" sz="3100" i="1" dirty="0" smtClean="0"/>
              <a:t>(2) </a:t>
            </a:r>
            <a:r>
              <a:rPr lang="it-IT" sz="4000" i="1" dirty="0" smtClean="0"/>
              <a:t/>
            </a:r>
            <a:br>
              <a:rPr lang="it-IT" sz="4000" i="1" dirty="0" smtClean="0"/>
            </a:br>
            <a:r>
              <a:rPr lang="it-IT" sz="3600" i="1" dirty="0" smtClean="0"/>
              <a:t>Noi non siamo Dio: il Vangelo della creazione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smtClean="0"/>
              <a:t>«La terra ci precede e ci è stata data»</a:t>
            </a:r>
          </a:p>
          <a:p>
            <a:r>
              <a:rPr lang="it-IT" i="1" dirty="0" smtClean="0"/>
              <a:t>«soggiogare la terra»</a:t>
            </a:r>
            <a:r>
              <a:rPr lang="it-IT" dirty="0" smtClean="0"/>
              <a:t> contenuto nel Libro della Genesi </a:t>
            </a:r>
            <a:r>
              <a:rPr lang="it-IT" b="1" u="sng" dirty="0" smtClean="0"/>
              <a:t>non significa</a:t>
            </a:r>
            <a:r>
              <a:rPr lang="it-IT" dirty="0" smtClean="0"/>
              <a:t> favorire lo </a:t>
            </a:r>
            <a:r>
              <a:rPr lang="it-IT" i="1" dirty="0" smtClean="0"/>
              <a:t>«sfruttamento selvaggio»</a:t>
            </a:r>
            <a:r>
              <a:rPr lang="it-IT" dirty="0" smtClean="0"/>
              <a:t> della natura</a:t>
            </a:r>
          </a:p>
          <a:p>
            <a:r>
              <a:rPr lang="it-IT" dirty="0" smtClean="0"/>
              <a:t>riconoscere che </a:t>
            </a:r>
            <a:r>
              <a:rPr lang="it-IT" i="1" dirty="0" smtClean="0"/>
              <a:t>«ogni creatura è oggetto della tenerezza del Padre, che le assegna un posto nel mondo»</a:t>
            </a:r>
          </a:p>
          <a:p>
            <a:r>
              <a:rPr lang="it-IT" sz="3500" i="1" u="sng" dirty="0" smtClean="0"/>
              <a:t>«prendersi cura della natura»</a:t>
            </a:r>
          </a:p>
          <a:p>
            <a:r>
              <a:rPr lang="it-IT" sz="3500" i="1" u="sng" dirty="0" smtClean="0"/>
              <a:t>«proteggere l’uomo contro la distruzione di sé stesso»</a:t>
            </a:r>
            <a:endParaRPr lang="it-IT" sz="3500" i="1" u="sng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/>
              <a:t>Terzo Capitolo </a:t>
            </a:r>
            <a:r>
              <a:rPr lang="it-IT" sz="3100" i="1" dirty="0" smtClean="0"/>
              <a:t>(1) </a:t>
            </a:r>
            <a:br>
              <a:rPr lang="it-IT" sz="3100" i="1" dirty="0" smtClean="0"/>
            </a:br>
            <a:r>
              <a:rPr lang="it-IT" sz="4000" i="1" dirty="0" smtClean="0"/>
              <a:t>Il paradigma tecnocratico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«radice umana» della crisi ecologica</a:t>
            </a:r>
          </a:p>
          <a:p>
            <a:r>
              <a:rPr lang="it-IT" i="1" dirty="0" smtClean="0"/>
              <a:t>«l’energia nucleare, la biotecnologia, l’informatica, la conoscenza del nostro stesso DNA e altre potenzialità che abbiamo acquisito ci offrono un tremendo potere»</a:t>
            </a:r>
          </a:p>
          <a:p>
            <a:r>
              <a:rPr lang="it-IT" dirty="0" smtClean="0"/>
              <a:t>«dominio impressionante sull’insieme del genere umano»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/>
              <a:t>Terzo Capitolo </a:t>
            </a:r>
            <a:r>
              <a:rPr lang="it-IT" sz="3100" i="1" dirty="0" smtClean="0"/>
              <a:t>(2) </a:t>
            </a:r>
            <a:r>
              <a:rPr lang="it-IT" sz="3600" i="1" dirty="0" smtClean="0"/>
              <a:t/>
            </a:r>
            <a:br>
              <a:rPr lang="it-IT" sz="3600" i="1" dirty="0" smtClean="0"/>
            </a:br>
            <a:r>
              <a:rPr lang="it-IT" i="1" dirty="0" smtClean="0"/>
              <a:t>Il paradigma tecnocratico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i="1" u="sng" dirty="0" smtClean="0"/>
              <a:t>«terribilmente rischioso»</a:t>
            </a:r>
            <a:r>
              <a:rPr lang="it-IT" dirty="0" smtClean="0"/>
              <a:t> che questo potere </a:t>
            </a:r>
            <a:r>
              <a:rPr lang="it-IT" u="sng" dirty="0" smtClean="0"/>
              <a:t>«risieda in una piccola parte dell’umanità»</a:t>
            </a:r>
            <a:endParaRPr lang="it-IT" dirty="0" smtClean="0"/>
          </a:p>
          <a:p>
            <a:r>
              <a:rPr lang="it-IT" dirty="0" smtClean="0"/>
              <a:t>«L’economia assume ogni sviluppo tecnologico in funzione del profitto»</a:t>
            </a:r>
          </a:p>
          <a:p>
            <a:r>
              <a:rPr lang="it-IT" dirty="0" smtClean="0"/>
              <a:t>La finanza soffoca l’economia reale»</a:t>
            </a:r>
          </a:p>
          <a:p>
            <a:r>
              <a:rPr lang="it-IT" i="1" dirty="0" smtClean="0"/>
              <a:t>«</a:t>
            </a:r>
            <a:r>
              <a:rPr lang="it-IT" i="1" dirty="0" err="1" smtClean="0"/>
              <a:t>…il</a:t>
            </a:r>
            <a:r>
              <a:rPr lang="it-IT" i="1" dirty="0" smtClean="0"/>
              <a:t> mercato da solo non garantisce lo sviluppo umano integrale e l’inclusione sociale»</a:t>
            </a:r>
            <a:endParaRPr lang="it-IT" i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/>
              <a:t>Quarto </a:t>
            </a:r>
            <a:r>
              <a:rPr lang="it-IT" sz="3100" dirty="0" smtClean="0"/>
              <a:t>e</a:t>
            </a:r>
            <a:r>
              <a:rPr lang="it-IT" b="1" dirty="0" smtClean="0"/>
              <a:t> Quinto Capitolo </a:t>
            </a:r>
            <a:r>
              <a:rPr lang="it-IT" sz="3100" i="1" dirty="0" smtClean="0"/>
              <a:t>(1) </a:t>
            </a:r>
            <a:r>
              <a:rPr lang="it-IT" sz="3600" i="1" dirty="0" smtClean="0"/>
              <a:t/>
            </a:r>
            <a:br>
              <a:rPr lang="it-IT" sz="3600" i="1" dirty="0" smtClean="0"/>
            </a:br>
            <a:r>
              <a:rPr lang="it-IT" dirty="0" smtClean="0"/>
              <a:t>Per una ecologia integrale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approccio integrale «per combattere la povertà»</a:t>
            </a:r>
          </a:p>
          <a:p>
            <a:r>
              <a:rPr lang="it-IT" dirty="0" smtClean="0"/>
              <a:t>«L'analisi dei problemi ambientali è inseparabile dall’analisi dei contesti umani, familiari, lavorativi, urbani, e dalla relazione di ciascuna persona con sé stessa»</a:t>
            </a:r>
          </a:p>
          <a:p>
            <a:r>
              <a:rPr lang="it-IT" dirty="0" smtClean="0"/>
              <a:t>«ecologia sociale»</a:t>
            </a:r>
          </a:p>
          <a:p>
            <a:r>
              <a:rPr lang="it-IT" dirty="0" smtClean="0"/>
              <a:t>«diversi Paesi sono governati da un sistema istituzionale precario, a costo delle sofferenze della popolazione», e si «registrano con eccessiva frequenza comportamenti illegali»</a:t>
            </a:r>
            <a:endParaRPr lang="it-IT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/>
              <a:t>Quarto </a:t>
            </a:r>
            <a:r>
              <a:rPr lang="it-IT" sz="3100" dirty="0" smtClean="0"/>
              <a:t>e</a:t>
            </a:r>
            <a:r>
              <a:rPr lang="it-IT" b="1" dirty="0" smtClean="0"/>
              <a:t> Quinto Capitolo </a:t>
            </a:r>
            <a:r>
              <a:rPr lang="it-IT" sz="3100" i="1" dirty="0" smtClean="0"/>
              <a:t>(2) </a:t>
            </a:r>
            <a:r>
              <a:rPr lang="it-IT" sz="3600" i="1" dirty="0" smtClean="0"/>
              <a:t/>
            </a:r>
            <a:br>
              <a:rPr lang="it-IT" sz="3600" i="1" dirty="0" smtClean="0"/>
            </a:br>
            <a:r>
              <a:rPr lang="it-IT" dirty="0" smtClean="0"/>
              <a:t>Per una ecologia integrale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«l'ecologia culturale»</a:t>
            </a:r>
          </a:p>
          <a:p>
            <a:r>
              <a:rPr lang="it-IT" dirty="0" smtClean="0"/>
              <a:t>«l’imposizione di uno stile egemonico di vita legato a un modo di produzione può essere tanto nocivo quanto l’alterazione degli ecosistemi»</a:t>
            </a:r>
          </a:p>
          <a:p>
            <a:r>
              <a:rPr lang="it-IT" dirty="0" smtClean="0"/>
              <a:t>«il principio della massimizzazione del profitto, che tende ad isolarsi da qualsiasi altra considerazione, è una distorsione concettuale dell’economia» </a:t>
            </a:r>
          </a:p>
          <a:p>
            <a:r>
              <a:rPr lang="it-IT" dirty="0" smtClean="0"/>
              <a:t>«oggi alcuni settori economici esercitano più potere degli Stati stessi»</a:t>
            </a:r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080120"/>
          </a:xfrm>
        </p:spPr>
        <p:txBody>
          <a:bodyPr>
            <a:normAutofit/>
          </a:bodyPr>
          <a:lstStyle/>
          <a:p>
            <a:r>
              <a:rPr lang="it-IT" sz="5400" b="1" dirty="0" smtClean="0"/>
              <a:t>“</a:t>
            </a:r>
            <a:r>
              <a:rPr lang="it-IT" sz="5400" b="1" dirty="0" err="1" smtClean="0"/>
              <a:t>Laudato</a:t>
            </a:r>
            <a:r>
              <a:rPr lang="it-IT" sz="5400" b="1" dirty="0" smtClean="0"/>
              <a:t> sì”</a:t>
            </a:r>
            <a:r>
              <a:rPr lang="it-IT" sz="2800" dirty="0" smtClean="0"/>
              <a:t> </a:t>
            </a:r>
            <a:r>
              <a:rPr lang="it-IT" sz="2800" i="1" dirty="0" smtClean="0"/>
              <a:t>(1)</a:t>
            </a:r>
            <a:endParaRPr lang="it-IT" sz="2800" i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è un profondo inno alla vita</a:t>
            </a:r>
          </a:p>
          <a:p>
            <a:endParaRPr lang="it-IT" sz="2200" dirty="0" smtClean="0"/>
          </a:p>
          <a:p>
            <a:r>
              <a:rPr lang="it-IT" dirty="0" smtClean="0"/>
              <a:t>appello </a:t>
            </a:r>
            <a:r>
              <a:rPr lang="it-IT" dirty="0"/>
              <a:t>realista per l’urgente salvaguardia della «nostra casa comune» rivolto a </a:t>
            </a:r>
            <a:r>
              <a:rPr lang="it-IT" dirty="0" smtClean="0"/>
              <a:t>tutti</a:t>
            </a:r>
          </a:p>
          <a:p>
            <a:endParaRPr lang="it-IT" sz="2200" dirty="0" smtClean="0"/>
          </a:p>
          <a:p>
            <a:r>
              <a:rPr lang="it-IT" dirty="0" smtClean="0"/>
              <a:t>cambiamenti climatici</a:t>
            </a:r>
          </a:p>
          <a:p>
            <a:endParaRPr lang="it-IT" sz="2200" dirty="0" smtClean="0"/>
          </a:p>
          <a:p>
            <a:r>
              <a:rPr lang="it-IT" dirty="0" smtClean="0"/>
              <a:t>un'alleanza </a:t>
            </a:r>
            <a:r>
              <a:rPr lang="it-IT" dirty="0"/>
              <a:t>tra scienze e religioni per la cura dell’ambiente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/>
              <a:t>Sesto Capitolo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i="1" dirty="0" smtClean="0"/>
              <a:t> Educazione e Spiritualità ecologica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Puntare su un altro stile di vita</a:t>
            </a:r>
          </a:p>
          <a:p>
            <a:r>
              <a:rPr lang="it-IT" i="1" dirty="0" smtClean="0"/>
              <a:t>«dono ricevuto dall'amore del Padre»</a:t>
            </a:r>
          </a:p>
          <a:p>
            <a:r>
              <a:rPr lang="it-IT" dirty="0" smtClean="0"/>
              <a:t>La spiritualità cristiana</a:t>
            </a:r>
            <a:r>
              <a:rPr lang="it-IT" i="1" dirty="0" smtClean="0"/>
              <a:t> «incoraggia uno stile di vita capace di gioire profondamente senza essere ossessionati dal consumo». </a:t>
            </a:r>
          </a:p>
          <a:p>
            <a:r>
              <a:rPr lang="it-IT" i="1" dirty="0" smtClean="0"/>
              <a:t>«Propone una crescita nella sobrietà»</a:t>
            </a:r>
          </a:p>
          <a:p>
            <a:r>
              <a:rPr lang="it-IT" dirty="0" smtClean="0"/>
              <a:t>L'ecologia integrale richiede </a:t>
            </a:r>
            <a:r>
              <a:rPr lang="it-IT" i="1" dirty="0" smtClean="0"/>
              <a:t/>
            </a:r>
            <a:br>
              <a:rPr lang="it-IT" i="1" dirty="0" smtClean="0"/>
            </a:br>
            <a:r>
              <a:rPr lang="it-IT" i="1" dirty="0" smtClean="0"/>
              <a:t>«un atteggiamento del cuore»</a:t>
            </a:r>
            <a:endParaRPr lang="it-IT" i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5400" b="1" i="1" dirty="0" smtClean="0"/>
              <a:t>Conclusioni</a:t>
            </a:r>
            <a:endParaRPr lang="it-IT" sz="5400" i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3600" i="1" dirty="0" smtClean="0"/>
              <a:t>Preghiere di Papa Francesco</a:t>
            </a:r>
          </a:p>
          <a:p>
            <a:pPr lvl="1"/>
            <a:r>
              <a:rPr lang="it-IT" sz="3600" dirty="0" smtClean="0"/>
              <a:t> Preghiera per la Nostra Terra</a:t>
            </a:r>
          </a:p>
          <a:p>
            <a:pPr lvl="1"/>
            <a:r>
              <a:rPr lang="it-IT" sz="3600" dirty="0" smtClean="0"/>
              <a:t> Preghiera Cristiana con il Creato</a:t>
            </a:r>
          </a:p>
          <a:p>
            <a:pPr lvl="1"/>
            <a:endParaRPr lang="it-IT" sz="3600" dirty="0" smtClean="0"/>
          </a:p>
        </p:txBody>
      </p:sp>
    </p:spTree>
    <p:extLst>
      <p:ext uri="{BB962C8B-B14F-4D97-AF65-F5344CB8AC3E}">
        <p14:creationId xmlns:p14="http://schemas.microsoft.com/office/powerpoint/2010/main" xmlns="" val="2430318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5400" b="1" dirty="0" smtClean="0"/>
              <a:t>“</a:t>
            </a:r>
            <a:r>
              <a:rPr lang="it-IT" sz="5400" b="1" dirty="0" err="1" smtClean="0"/>
              <a:t>Laudato</a:t>
            </a:r>
            <a:r>
              <a:rPr lang="it-IT" sz="5400" b="1" dirty="0" smtClean="0"/>
              <a:t> sì”</a:t>
            </a:r>
            <a:r>
              <a:rPr lang="it-IT" sz="2800" i="1" dirty="0" smtClean="0"/>
              <a:t> (2)</a:t>
            </a:r>
            <a:endParaRPr lang="it-IT" sz="2800" i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dirty="0"/>
              <a:t>rigetta il </a:t>
            </a:r>
            <a:r>
              <a:rPr lang="it-IT" b="1" dirty="0" err="1" smtClean="0"/>
              <a:t>malthusianesimo</a:t>
            </a:r>
            <a:endParaRPr lang="it-IT" b="1" dirty="0" smtClean="0"/>
          </a:p>
          <a:p>
            <a:pPr>
              <a:buNone/>
            </a:pPr>
            <a:endParaRPr lang="it-IT" sz="2000" b="1" dirty="0" smtClean="0"/>
          </a:p>
          <a:p>
            <a:pPr algn="ctr">
              <a:buNone/>
            </a:pPr>
            <a:r>
              <a:rPr lang="it-IT" b="1" dirty="0" smtClean="0"/>
              <a:t>	</a:t>
            </a:r>
            <a:r>
              <a:rPr lang="it-IT" i="1" dirty="0" smtClean="0"/>
              <a:t>La </a:t>
            </a:r>
            <a:r>
              <a:rPr lang="it-IT" i="1" dirty="0"/>
              <a:t>teoria </a:t>
            </a:r>
            <a:r>
              <a:rPr lang="it-IT" i="1" dirty="0" err="1"/>
              <a:t>malthusiana</a:t>
            </a:r>
            <a:r>
              <a:rPr lang="it-IT" i="1" dirty="0"/>
              <a:t> si fa assertrice di </a:t>
            </a:r>
            <a:r>
              <a:rPr lang="it-IT" i="1" dirty="0" smtClean="0"/>
              <a:t>un energico </a:t>
            </a:r>
            <a:r>
              <a:rPr lang="it-IT" i="1" dirty="0"/>
              <a:t>controllo delle nascite e auspica il ricorso a strumenti tali a disincentivare la natalità, al fine di evitare il deterioramento dell'ecosistema terrestre e l'erosione delle risorse naturali non rinnovabili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teoria </a:t>
            </a:r>
            <a:r>
              <a:rPr lang="it-IT" i="1" dirty="0" err="1" smtClean="0"/>
              <a:t>malthusiana</a:t>
            </a:r>
            <a:r>
              <a:rPr lang="it-IT" sz="3200" i="1" dirty="0" smtClean="0"/>
              <a:t> </a:t>
            </a:r>
            <a:r>
              <a:rPr lang="it-IT" sz="2800" i="1" dirty="0" smtClean="0"/>
              <a:t>(1)</a:t>
            </a:r>
            <a:endParaRPr lang="it-IT" sz="2800" i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dirty="0"/>
              <a:t>Nel </a:t>
            </a:r>
            <a:r>
              <a:rPr lang="it-IT" dirty="0" smtClean="0"/>
              <a:t>“Saggio </a:t>
            </a:r>
            <a:r>
              <a:rPr lang="it-IT" dirty="0"/>
              <a:t>sul principio della </a:t>
            </a:r>
            <a:r>
              <a:rPr lang="it-IT" dirty="0" smtClean="0"/>
              <a:t>popolazione”, </a:t>
            </a:r>
            <a:r>
              <a:rPr lang="it-IT" dirty="0"/>
              <a:t>scritto nel 1798, </a:t>
            </a:r>
            <a:r>
              <a:rPr lang="it-IT" dirty="0" err="1"/>
              <a:t>Malthus</a:t>
            </a:r>
            <a:r>
              <a:rPr lang="it-IT" dirty="0"/>
              <a:t> sostiene che la crescita demografica non è ricchezza per lo </a:t>
            </a:r>
            <a:r>
              <a:rPr lang="it-IT" dirty="0" smtClean="0"/>
              <a:t>Stato</a:t>
            </a:r>
            <a:r>
              <a:rPr lang="it-IT" dirty="0"/>
              <a:t>, come credeva la maggior parte degli studiosi dell'epoca</a:t>
            </a:r>
            <a:r>
              <a:rPr lang="it-IT" dirty="0" smtClean="0"/>
              <a:t>.</a:t>
            </a:r>
          </a:p>
          <a:p>
            <a:endParaRPr lang="it-IT" dirty="0"/>
          </a:p>
          <a:p>
            <a:r>
              <a:rPr lang="it-IT" dirty="0" err="1"/>
              <a:t>Malthus</a:t>
            </a:r>
            <a:r>
              <a:rPr lang="it-IT" dirty="0"/>
              <a:t> afferma che mentre la crescita della popolazione è geometrica, quella dei mezzi di sussistenza è solo aritmetica</a:t>
            </a:r>
            <a:r>
              <a:rPr lang="it-IT" dirty="0" smtClean="0"/>
              <a:t>.</a:t>
            </a:r>
          </a:p>
          <a:p>
            <a:endParaRPr lang="it-IT" dirty="0" smtClean="0"/>
          </a:p>
          <a:p>
            <a:r>
              <a:rPr lang="it-IT" dirty="0" smtClean="0"/>
              <a:t>Una </a:t>
            </a:r>
            <a:r>
              <a:rPr lang="it-IT" dirty="0"/>
              <a:t>tale diversa progressione condurrebbe a uno squilibrio tra risorse disponibili, in particolar modo quelle alimentari, e capacità di soddisfare una sempre maggiore crescita demografica</a:t>
            </a:r>
            <a:r>
              <a:rPr lang="it-IT" dirty="0" smtClean="0"/>
              <a:t>.</a:t>
            </a:r>
          </a:p>
          <a:p>
            <a:pPr>
              <a:buNone/>
            </a:pPr>
            <a:endParaRPr lang="it-IT" dirty="0" smtClean="0"/>
          </a:p>
          <a:p>
            <a:r>
              <a:rPr lang="it-IT" dirty="0" smtClean="0"/>
              <a:t>La </a:t>
            </a:r>
            <a:r>
              <a:rPr lang="it-IT" dirty="0"/>
              <a:t>produzione delle risorse non potrà sostenere la crescita della popolazione: una sempre maggiore presenza di esseri umani produrrà, proporzionalmente, una sempre minore disponibilità di risorse sufficienti a </a:t>
            </a:r>
            <a:r>
              <a:rPr lang="it-IT" dirty="0" smtClean="0"/>
              <a:t>sfamarli.</a:t>
            </a:r>
            <a:endParaRPr lang="it-IT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teoria </a:t>
            </a:r>
            <a:r>
              <a:rPr lang="it-IT" i="1" dirty="0" err="1" smtClean="0"/>
              <a:t>malthusiana</a:t>
            </a:r>
            <a:r>
              <a:rPr lang="it-IT" i="1" dirty="0" smtClean="0"/>
              <a:t> </a:t>
            </a:r>
            <a:r>
              <a:rPr lang="it-IT" sz="2800" i="1" dirty="0" smtClean="0"/>
              <a:t>(2)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/>
              <a:t>Tutto ciò può </a:t>
            </a:r>
            <a:r>
              <a:rPr lang="it-IT" dirty="0" smtClean="0"/>
              <a:t>portare (secondo </a:t>
            </a:r>
            <a:r>
              <a:rPr lang="it-IT" dirty="0" err="1" smtClean="0"/>
              <a:t>Malthus</a:t>
            </a:r>
            <a:r>
              <a:rPr lang="it-IT" dirty="0" smtClean="0"/>
              <a:t>) </a:t>
            </a:r>
            <a:r>
              <a:rPr lang="it-IT" dirty="0"/>
              <a:t>a un progressivo immiserimento della popolazione</a:t>
            </a:r>
            <a:r>
              <a:rPr lang="it-IT" dirty="0" smtClean="0"/>
              <a:t>.</a:t>
            </a:r>
          </a:p>
          <a:p>
            <a:r>
              <a:rPr lang="it-IT" dirty="0" smtClean="0"/>
              <a:t>“</a:t>
            </a:r>
            <a:r>
              <a:rPr lang="it-IT" dirty="0" err="1"/>
              <a:t>M</a:t>
            </a:r>
            <a:r>
              <a:rPr lang="it-IT" dirty="0" err="1" smtClean="0"/>
              <a:t>althusianesimo</a:t>
            </a:r>
            <a:r>
              <a:rPr lang="it-IT" dirty="0"/>
              <a:t>" o </a:t>
            </a:r>
            <a:r>
              <a:rPr lang="it-IT" dirty="0" smtClean="0"/>
              <a:t>“</a:t>
            </a:r>
            <a:r>
              <a:rPr lang="it-IT" dirty="0" err="1" smtClean="0"/>
              <a:t>Neo-Malthusianesimo</a:t>
            </a:r>
            <a:r>
              <a:rPr lang="it-IT" dirty="0"/>
              <a:t>" </a:t>
            </a:r>
            <a:r>
              <a:rPr lang="it-IT" dirty="0" smtClean="0"/>
              <a:t>vengono </a:t>
            </a:r>
            <a:r>
              <a:rPr lang="it-IT" dirty="0"/>
              <a:t>oggi indicate quelle teorie che, ispirandosi a </a:t>
            </a:r>
            <a:r>
              <a:rPr lang="it-IT" dirty="0" err="1"/>
              <a:t>Malthus</a:t>
            </a:r>
            <a:r>
              <a:rPr lang="it-IT" dirty="0"/>
              <a:t>, attribuiscono la povertà allo squilibrio tra la crescita della popolazione e lo sviluppo delle risorse</a:t>
            </a:r>
            <a:r>
              <a:rPr lang="it-IT" dirty="0" smtClean="0"/>
              <a:t>.</a:t>
            </a:r>
          </a:p>
          <a:p>
            <a:r>
              <a:rPr lang="it-IT" dirty="0"/>
              <a:t>I</a:t>
            </a:r>
            <a:r>
              <a:rPr lang="it-IT" dirty="0" smtClean="0"/>
              <a:t> </a:t>
            </a:r>
            <a:r>
              <a:rPr lang="it-IT" dirty="0"/>
              <a:t>fattori demografici, il sovrappopolamento e lo squilibrio popolazione-economia sarebbero ritenuti i responsabili dei movimenti migratori</a:t>
            </a:r>
            <a:r>
              <a:rPr lang="it-IT" dirty="0" smtClean="0"/>
              <a:t>.</a:t>
            </a:r>
            <a:endParaRPr lang="it-IT" dirty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5400" b="1" dirty="0" smtClean="0"/>
              <a:t>“</a:t>
            </a:r>
            <a:r>
              <a:rPr lang="it-IT" sz="5400" b="1" dirty="0" err="1" smtClean="0"/>
              <a:t>Laudato</a:t>
            </a:r>
            <a:r>
              <a:rPr lang="it-IT" sz="5400" b="1" dirty="0" smtClean="0"/>
              <a:t> sì”</a:t>
            </a:r>
            <a:r>
              <a:rPr lang="it-IT" sz="2800" i="1" dirty="0" smtClean="0"/>
              <a:t> (3)</a:t>
            </a:r>
            <a:endParaRPr lang="it-IT" sz="2800" i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critica serrata e </a:t>
            </a:r>
            <a:r>
              <a:rPr lang="it-IT" dirty="0" smtClean="0"/>
              <a:t>aperta: </a:t>
            </a:r>
          </a:p>
          <a:p>
            <a:pPr lvl="1"/>
            <a:r>
              <a:rPr lang="it-IT" dirty="0" smtClean="0"/>
              <a:t>al </a:t>
            </a:r>
            <a:r>
              <a:rPr lang="it-IT" dirty="0"/>
              <a:t>modello di gestione del mondo imposto dalla globalizzazione </a:t>
            </a:r>
            <a:r>
              <a:rPr lang="it-IT" dirty="0" err="1" smtClean="0"/>
              <a:t>neo-mercatista</a:t>
            </a:r>
            <a:r>
              <a:rPr lang="it-IT" dirty="0" smtClean="0"/>
              <a:t> e di </a:t>
            </a:r>
            <a:r>
              <a:rPr lang="it-IT" dirty="0"/>
              <a:t>un’economia che non rispetta </a:t>
            </a:r>
            <a:r>
              <a:rPr lang="it-IT" dirty="0" smtClean="0"/>
              <a:t>l’uomo</a:t>
            </a:r>
          </a:p>
          <a:p>
            <a:pPr lvl="1"/>
            <a:r>
              <a:rPr lang="it-IT" dirty="0" smtClean="0"/>
              <a:t>sottomissione </a:t>
            </a:r>
            <a:r>
              <a:rPr lang="it-IT" dirty="0"/>
              <a:t>della politica al potere tecnocratico e </a:t>
            </a:r>
            <a:r>
              <a:rPr lang="it-IT" dirty="0" smtClean="0"/>
              <a:t>finanziario</a:t>
            </a:r>
          </a:p>
          <a:p>
            <a:pPr>
              <a:buNone/>
            </a:pPr>
            <a:endParaRPr lang="it-IT" sz="2000" dirty="0" smtClean="0"/>
          </a:p>
          <a:p>
            <a:r>
              <a:rPr lang="it-IT" dirty="0" smtClean="0"/>
              <a:t>programma </a:t>
            </a:r>
            <a:r>
              <a:rPr lang="it-IT" dirty="0"/>
              <a:t>educativo rivolto ad ogni persona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5400" b="1" dirty="0" smtClean="0"/>
              <a:t>“</a:t>
            </a:r>
            <a:r>
              <a:rPr lang="it-IT" sz="5400" b="1" dirty="0" err="1" smtClean="0"/>
              <a:t>Laudato</a:t>
            </a:r>
            <a:r>
              <a:rPr lang="it-IT" sz="5400" b="1" dirty="0" smtClean="0"/>
              <a:t> sì”</a:t>
            </a:r>
            <a:r>
              <a:rPr lang="it-IT" sz="5400" i="1" dirty="0" smtClean="0"/>
              <a:t> </a:t>
            </a:r>
            <a:r>
              <a:rPr lang="it-IT" sz="2800" i="1" dirty="0" smtClean="0"/>
              <a:t>(4)</a:t>
            </a:r>
            <a:endParaRPr lang="it-IT" sz="2800" i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246 paragrafi divisi in sei </a:t>
            </a:r>
            <a:r>
              <a:rPr lang="it-IT" dirty="0" smtClean="0"/>
              <a:t>capitoli</a:t>
            </a:r>
          </a:p>
          <a:p>
            <a:pPr>
              <a:buNone/>
            </a:pPr>
            <a:endParaRPr lang="it-IT" sz="2000" dirty="0" smtClean="0"/>
          </a:p>
          <a:p>
            <a:r>
              <a:rPr lang="it-IT" dirty="0"/>
              <a:t>aggiunge un nuovo contributo alla dottrina sociale della </a:t>
            </a:r>
            <a:r>
              <a:rPr lang="it-IT" dirty="0" smtClean="0"/>
              <a:t>Chiesa</a:t>
            </a:r>
          </a:p>
          <a:p>
            <a:pPr>
              <a:buNone/>
            </a:pPr>
            <a:endParaRPr lang="it-IT" sz="2000" dirty="0" smtClean="0"/>
          </a:p>
          <a:p>
            <a:r>
              <a:rPr lang="it-IT" dirty="0" smtClean="0"/>
              <a:t>risveglia </a:t>
            </a:r>
            <a:r>
              <a:rPr lang="it-IT" dirty="0"/>
              <a:t>il senso della famiglia </a:t>
            </a:r>
            <a:r>
              <a:rPr lang="it-IT" dirty="0" smtClean="0"/>
              <a:t>umana</a:t>
            </a:r>
          </a:p>
          <a:p>
            <a:pPr>
              <a:buNone/>
            </a:pPr>
            <a:endParaRPr lang="it-IT" sz="2000" dirty="0" smtClean="0"/>
          </a:p>
          <a:p>
            <a:r>
              <a:rPr lang="it-IT" dirty="0"/>
              <a:t>il futuro alle generazioni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/>
              <a:t>L’appello di </a:t>
            </a:r>
            <a:r>
              <a:rPr lang="it-IT" b="1" dirty="0" smtClean="0"/>
              <a:t>Francesco</a:t>
            </a:r>
            <a:r>
              <a:rPr lang="it-IT" sz="2800" i="1" dirty="0" smtClean="0"/>
              <a:t> (1)</a:t>
            </a:r>
            <a:endParaRPr lang="it-IT" sz="2800" i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i="1" dirty="0"/>
              <a:t>«invito urgente» a rinnovare il dialogo «sul modo in cui stiamo costruendo il futuro del pianeta</a:t>
            </a:r>
            <a:r>
              <a:rPr lang="it-IT" i="1" dirty="0" smtClean="0"/>
              <a:t>»</a:t>
            </a:r>
          </a:p>
          <a:p>
            <a:pPr>
              <a:buNone/>
            </a:pPr>
            <a:endParaRPr lang="it-IT" sz="2000" i="1" dirty="0" smtClean="0"/>
          </a:p>
          <a:p>
            <a:r>
              <a:rPr lang="it-IT" i="1" dirty="0"/>
              <a:t>«Mai abbiamo maltrattato e offeso la nostra casa comune come negli ultimi due </a:t>
            </a:r>
            <a:r>
              <a:rPr lang="it-IT" i="1" dirty="0" smtClean="0"/>
              <a:t>secoli»</a:t>
            </a:r>
          </a:p>
          <a:p>
            <a:endParaRPr lang="it-IT" i="1" dirty="0" smtClean="0"/>
          </a:p>
          <a:p>
            <a:endParaRPr lang="it-IT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L’appello di Francesco</a:t>
            </a:r>
            <a:r>
              <a:rPr lang="it-IT" sz="2800" i="1" dirty="0" smtClean="0"/>
              <a:t> (2)</a:t>
            </a:r>
            <a:endParaRPr lang="it-IT" sz="2800" i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soluzioni concrete alla crisi ambientale sono spesso frustrati non solo dal rifiuto dei potenti, ma anche dal </a:t>
            </a:r>
            <a:r>
              <a:rPr lang="it-IT" dirty="0" smtClean="0"/>
              <a:t>disinteresse </a:t>
            </a:r>
            <a:r>
              <a:rPr lang="it-IT" dirty="0"/>
              <a:t>degli </a:t>
            </a:r>
            <a:r>
              <a:rPr lang="it-IT" dirty="0" smtClean="0"/>
              <a:t>altri</a:t>
            </a:r>
          </a:p>
          <a:p>
            <a:pPr>
              <a:buNone/>
            </a:pPr>
            <a:endParaRPr lang="it-IT" sz="2000" dirty="0" smtClean="0"/>
          </a:p>
          <a:p>
            <a:r>
              <a:rPr lang="it-IT" dirty="0"/>
              <a:t>Gli atteggiamenti che ostacolano le vie di soluzione, anche tra i credenti, vanno dalla negazione del problema all’indifferenza, alla rassegnazione comoda, o alla fiducia cieca nelle soluzioni tecniche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1036</Words>
  <Application>Microsoft Office PowerPoint</Application>
  <PresentationFormat>Presentazione su schermo (4:3)</PresentationFormat>
  <Paragraphs>112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2" baseType="lpstr">
      <vt:lpstr>Tema di Office</vt:lpstr>
      <vt:lpstr>Lettera – Enciclica  “LAUDATO sì”  di Papa Francesco 24/5/2015</vt:lpstr>
      <vt:lpstr>“Laudato sì” (1)</vt:lpstr>
      <vt:lpstr>“Laudato sì” (2)</vt:lpstr>
      <vt:lpstr>La teoria malthusiana (1)</vt:lpstr>
      <vt:lpstr>La teoria malthusiana (2)</vt:lpstr>
      <vt:lpstr>“Laudato sì” (3)</vt:lpstr>
      <vt:lpstr>“Laudato sì” (4)</vt:lpstr>
      <vt:lpstr>L’appello di Francesco (1)</vt:lpstr>
      <vt:lpstr>L’appello di Francesco (2)</vt:lpstr>
      <vt:lpstr>L’appello di Francesco (3)</vt:lpstr>
      <vt:lpstr>L’appello di Francesco (4)</vt:lpstr>
      <vt:lpstr>Primo Capitolo (1) «Quello che sta accadendo nella nostra casa»</vt:lpstr>
      <vt:lpstr>Primo Capitolo (2) «Quello che sta accadendo nella nostra casa»</vt:lpstr>
      <vt:lpstr>Secondo Capitolo (1)  Noi non siamo Dio: il Vangelo della creazione</vt:lpstr>
      <vt:lpstr>Secondo Capitolo (2)  Noi non siamo Dio: il Vangelo della creazione</vt:lpstr>
      <vt:lpstr>Terzo Capitolo (1)  Il paradigma tecnocratico</vt:lpstr>
      <vt:lpstr>Terzo Capitolo (2)  Il paradigma tecnocratico</vt:lpstr>
      <vt:lpstr>Quarto e Quinto Capitolo (1)  Per una ecologia integrale</vt:lpstr>
      <vt:lpstr>Quarto e Quinto Capitolo (2)  Per una ecologia integrale</vt:lpstr>
      <vt:lpstr>Sesto Capitolo  Educazione e Spiritualità ecologica</vt:lpstr>
      <vt:lpstr>Conclusioni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Lettera – Enciclica  “LAUDATO sì”  di Papa Francesco</dc:title>
  <dc:creator>gio</dc:creator>
  <cp:lastModifiedBy>Carmela</cp:lastModifiedBy>
  <cp:revision>30</cp:revision>
  <dcterms:created xsi:type="dcterms:W3CDTF">2015-07-17T21:13:19Z</dcterms:created>
  <dcterms:modified xsi:type="dcterms:W3CDTF">2015-08-03T13:04:02Z</dcterms:modified>
</cp:coreProperties>
</file>