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303" r:id="rId5"/>
    <p:sldId id="261" r:id="rId6"/>
    <p:sldId id="258" r:id="rId7"/>
    <p:sldId id="283" r:id="rId8"/>
    <p:sldId id="284" r:id="rId9"/>
    <p:sldId id="302" r:id="rId10"/>
    <p:sldId id="285" r:id="rId11"/>
    <p:sldId id="287" r:id="rId12"/>
  </p:sldIdLst>
  <p:sldSz cx="11990070" cy="6858000"/>
  <p:notesSz cx="6668770" cy="9926320"/>
  <p:embeddedFontLst>
    <p:embeddedFont>
      <p:font typeface="Arial Rounded MT Bold" panose="020F0704030504030204" pitchFamily="34" charset="0"/>
      <p:regular r:id="rId16"/>
    </p:embeddedFont>
  </p:embeddedFontLst>
  <p:defaultTextStyle>
    <a:defPPr>
      <a:defRPr lang="it-IT"/>
    </a:defPPr>
    <a:lvl1pPr marL="0" algn="l" defTabSz="91376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B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5" autoAdjust="0"/>
    <p:restoredTop sz="94676" autoAdjust="0"/>
  </p:normalViewPr>
  <p:slideViewPr>
    <p:cSldViewPr showGuides="1">
      <p:cViewPr varScale="1">
        <p:scale>
          <a:sx n="65" d="100"/>
          <a:sy n="65" d="100"/>
        </p:scale>
        <p:origin x="78" y="294"/>
      </p:cViewPr>
      <p:guideLst>
        <p:guide orient="horz" pos="2160"/>
        <p:guide pos="3777"/>
      </p:guideLst>
    </p:cSldViewPr>
  </p:slideViewPr>
  <p:outlineViewPr>
    <p:cViewPr>
      <p:scale>
        <a:sx n="33" d="100"/>
        <a:sy n="33" d="100"/>
      </p:scale>
      <p:origin x="0" y="22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253D7-9959-40F3-88A0-C13581337748}" type="datetimeFigureOut">
              <a:rPr lang="it-IT" smtClean="0"/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4538"/>
            <a:ext cx="650716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565D7-297E-4536-BDD5-D1D653E95E07}" type="slidenum">
              <a:rPr lang="it-IT" smtClean="0"/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it-IT" altLang="en-US"/>
              <a:t>Storia.....</a:t>
            </a:r>
            <a:endParaRPr lang="it-IT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it-IT" altLang="en-US"/>
              <a:t>Proprio qui ed ora... Cerchiamo insieme uno o due germogli?? Chi è felice di essere qui oggi? Chi è a questo incontro per la prima volta? Ricominciamenti...sono un germoglio....alleniamoci a cercare i segni di bene nel quotidiano. e raccontiamoli. Allarghiamo lo spazio del bene.  </a:t>
            </a:r>
            <a:endParaRPr lang="it-IT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it-IT" altLang="en-US"/>
              <a:t>Non ci si inventa artigiani... il laici di ac non sono pianticelle cresciute nel vivaio..al riparo...sotto una campana di vetro....</a:t>
            </a:r>
            <a:endParaRPr lang="it-IT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it-IT" altLang="en-US"/>
              <a:t>Il privilegio di esserci...di sentirci a casa...in Ac e nella Chiesa. Se ha fatto bene a me questa Ac, perchè non può far bene anche ad altri??  Ti faccio un regalo....vieni in Ac!</a:t>
            </a:r>
            <a:endParaRPr lang="it-IT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it-IT" altLang="en-US"/>
              <a:t>Verbi della Chiesa Accogliente e attrattiva!! La Chiesa missionaria di EG 24 Prendere l’iniziaziativa, Primerear è anticipare nell’amore....ciò che cambia cuore e sguardo delle persone. Accompagna...gradualità...oggi più di ieri abbiamo bisogno di riconoscere ciò che è comprensibile per le persone</a:t>
            </a:r>
            <a:endParaRPr lang="it-IT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it-IT" altLang="en-US"/>
              <a:t>Li chiamò perchè stessero con lui....e anche per mandarli a predicare. Consacrato...intitolato.... alla Chiesa</a:t>
            </a:r>
            <a:endParaRPr lang="it-IT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it-IT" altLang="en-US"/>
              <a:t>La Speranza sta nel seme!!</a:t>
            </a:r>
            <a:endParaRPr lang="it-IT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99279" y="2130428"/>
            <a:ext cx="10191830" cy="1470024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798558" y="3886201"/>
            <a:ext cx="839327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693031" y="274638"/>
            <a:ext cx="2697837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599535" y="274638"/>
            <a:ext cx="7893671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990388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56AAE"/>
          </a:solidFill>
        </p:spPr>
        <p:txBody>
          <a:bodyPr wrap="square" lIns="0" tIns="0" rIns="0" bIns="0" rtlCol="0"/>
          <a:lstStyle/>
          <a:p>
            <a:endParaRPr sz="1115"/>
          </a:p>
        </p:txBody>
      </p:sp>
      <p:sp>
        <p:nvSpPr>
          <p:cNvPr id="17" name="bg object 17"/>
          <p:cNvSpPr/>
          <p:nvPr/>
        </p:nvSpPr>
        <p:spPr>
          <a:xfrm>
            <a:off x="437505" y="1816135"/>
            <a:ext cx="11114424" cy="4040717"/>
          </a:xfrm>
          <a:custGeom>
            <a:avLst/>
            <a:gdLst/>
            <a:ahLst/>
            <a:cxnLst/>
            <a:rect l="l" t="t" r="r" b="b"/>
            <a:pathLst>
              <a:path w="16951960" h="6061075">
                <a:moveTo>
                  <a:pt x="16951771" y="6060968"/>
                </a:moveTo>
                <a:lnTo>
                  <a:pt x="0" y="6060968"/>
                </a:lnTo>
                <a:lnTo>
                  <a:pt x="0" y="0"/>
                </a:lnTo>
                <a:lnTo>
                  <a:pt x="16951771" y="0"/>
                </a:lnTo>
                <a:lnTo>
                  <a:pt x="16951771" y="6060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15"/>
          </a:p>
        </p:txBody>
      </p:sp>
      <p:sp>
        <p:nvSpPr>
          <p:cNvPr id="18" name="bg object 18"/>
          <p:cNvSpPr/>
          <p:nvPr/>
        </p:nvSpPr>
        <p:spPr>
          <a:xfrm>
            <a:off x="437557" y="1816135"/>
            <a:ext cx="11115256" cy="4038600"/>
          </a:xfrm>
          <a:custGeom>
            <a:avLst/>
            <a:gdLst/>
            <a:ahLst/>
            <a:cxnLst/>
            <a:rect l="l" t="t" r="r" b="b"/>
            <a:pathLst>
              <a:path w="16953230" h="6057900">
                <a:moveTo>
                  <a:pt x="0" y="6057899"/>
                </a:moveTo>
                <a:lnTo>
                  <a:pt x="0" y="0"/>
                </a:lnTo>
                <a:lnTo>
                  <a:pt x="16953153" y="0"/>
                </a:lnTo>
                <a:lnTo>
                  <a:pt x="16953150" y="6057899"/>
                </a:lnTo>
              </a:path>
            </a:pathLst>
          </a:custGeom>
          <a:ln w="57149">
            <a:solidFill>
              <a:srgbClr val="FF982E"/>
            </a:solidFill>
          </a:ln>
        </p:spPr>
        <p:txBody>
          <a:bodyPr wrap="square" lIns="0" tIns="0" rIns="0" bIns="0" rtlCol="0"/>
          <a:lstStyle/>
          <a:p>
            <a:endParaRPr sz="1115"/>
          </a:p>
        </p:txBody>
      </p:sp>
      <p:sp>
        <p:nvSpPr>
          <p:cNvPr id="19" name="bg object 19"/>
          <p:cNvSpPr/>
          <p:nvPr/>
        </p:nvSpPr>
        <p:spPr>
          <a:xfrm>
            <a:off x="5995194" y="333338"/>
            <a:ext cx="1256076" cy="1277197"/>
          </a:xfrm>
          <a:custGeom>
            <a:avLst/>
            <a:gdLst/>
            <a:ahLst/>
            <a:cxnLst/>
            <a:rect l="l" t="t" r="r" b="b"/>
            <a:pathLst>
              <a:path w="1915795" h="1915795">
                <a:moveTo>
                  <a:pt x="957847" y="1915694"/>
                </a:moveTo>
                <a:lnTo>
                  <a:pt x="910847" y="1914540"/>
                </a:lnTo>
                <a:lnTo>
                  <a:pt x="863961" y="1911082"/>
                </a:lnTo>
                <a:lnTo>
                  <a:pt x="817301" y="1905326"/>
                </a:lnTo>
                <a:lnTo>
                  <a:pt x="770980" y="1897289"/>
                </a:lnTo>
                <a:lnTo>
                  <a:pt x="725109" y="1886988"/>
                </a:lnTo>
                <a:lnTo>
                  <a:pt x="679798" y="1874449"/>
                </a:lnTo>
                <a:lnTo>
                  <a:pt x="635158" y="1859702"/>
                </a:lnTo>
                <a:lnTo>
                  <a:pt x="591294" y="1842782"/>
                </a:lnTo>
                <a:lnTo>
                  <a:pt x="548314" y="1823730"/>
                </a:lnTo>
                <a:lnTo>
                  <a:pt x="506321" y="1802593"/>
                </a:lnTo>
                <a:lnTo>
                  <a:pt x="465415" y="1779419"/>
                </a:lnTo>
                <a:lnTo>
                  <a:pt x="425695" y="1754267"/>
                </a:lnTo>
                <a:lnTo>
                  <a:pt x="387258" y="1727197"/>
                </a:lnTo>
                <a:lnTo>
                  <a:pt x="350195" y="1698273"/>
                </a:lnTo>
                <a:lnTo>
                  <a:pt x="314596" y="1667565"/>
                </a:lnTo>
                <a:lnTo>
                  <a:pt x="280546" y="1635147"/>
                </a:lnTo>
                <a:lnTo>
                  <a:pt x="248129" y="1601098"/>
                </a:lnTo>
                <a:lnTo>
                  <a:pt x="217421" y="1565498"/>
                </a:lnTo>
                <a:lnTo>
                  <a:pt x="188497" y="1528436"/>
                </a:lnTo>
                <a:lnTo>
                  <a:pt x="161426" y="1489998"/>
                </a:lnTo>
                <a:lnTo>
                  <a:pt x="136274" y="1450278"/>
                </a:lnTo>
                <a:lnTo>
                  <a:pt x="113101" y="1409373"/>
                </a:lnTo>
                <a:lnTo>
                  <a:pt x="91963" y="1367379"/>
                </a:lnTo>
                <a:lnTo>
                  <a:pt x="72911" y="1324399"/>
                </a:lnTo>
                <a:lnTo>
                  <a:pt x="55991" y="1280536"/>
                </a:lnTo>
                <a:lnTo>
                  <a:pt x="41244" y="1235895"/>
                </a:lnTo>
                <a:lnTo>
                  <a:pt x="28705" y="1190584"/>
                </a:lnTo>
                <a:lnTo>
                  <a:pt x="18404" y="1144713"/>
                </a:lnTo>
                <a:lnTo>
                  <a:pt x="10367" y="1098392"/>
                </a:lnTo>
                <a:lnTo>
                  <a:pt x="4612" y="1051732"/>
                </a:lnTo>
                <a:lnTo>
                  <a:pt x="1153" y="1004846"/>
                </a:lnTo>
                <a:lnTo>
                  <a:pt x="0" y="957847"/>
                </a:lnTo>
                <a:lnTo>
                  <a:pt x="72" y="946092"/>
                </a:lnTo>
                <a:lnTo>
                  <a:pt x="1802" y="899110"/>
                </a:lnTo>
                <a:lnTo>
                  <a:pt x="5836" y="852270"/>
                </a:lnTo>
                <a:lnTo>
                  <a:pt x="12163" y="805684"/>
                </a:lnTo>
                <a:lnTo>
                  <a:pt x="20768" y="759465"/>
                </a:lnTo>
                <a:lnTo>
                  <a:pt x="31631" y="713723"/>
                </a:lnTo>
                <a:lnTo>
                  <a:pt x="44725" y="668570"/>
                </a:lnTo>
                <a:lnTo>
                  <a:pt x="60019" y="624114"/>
                </a:lnTo>
                <a:lnTo>
                  <a:pt x="77476" y="580462"/>
                </a:lnTo>
                <a:lnTo>
                  <a:pt x="97054" y="537719"/>
                </a:lnTo>
                <a:lnTo>
                  <a:pt x="118706" y="495988"/>
                </a:lnTo>
                <a:lnTo>
                  <a:pt x="142379" y="455369"/>
                </a:lnTo>
                <a:lnTo>
                  <a:pt x="168017" y="415961"/>
                </a:lnTo>
                <a:lnTo>
                  <a:pt x="195557" y="377859"/>
                </a:lnTo>
                <a:lnTo>
                  <a:pt x="224934" y="341154"/>
                </a:lnTo>
                <a:lnTo>
                  <a:pt x="256076" y="305934"/>
                </a:lnTo>
                <a:lnTo>
                  <a:pt x="288910" y="272285"/>
                </a:lnTo>
                <a:lnTo>
                  <a:pt x="323354" y="240288"/>
                </a:lnTo>
                <a:lnTo>
                  <a:pt x="359327" y="210019"/>
                </a:lnTo>
                <a:lnTo>
                  <a:pt x="396742" y="181552"/>
                </a:lnTo>
                <a:lnTo>
                  <a:pt x="435509" y="154955"/>
                </a:lnTo>
                <a:lnTo>
                  <a:pt x="475535" y="130292"/>
                </a:lnTo>
                <a:lnTo>
                  <a:pt x="516722" y="107623"/>
                </a:lnTo>
                <a:lnTo>
                  <a:pt x="558971" y="87002"/>
                </a:lnTo>
                <a:lnTo>
                  <a:pt x="602182" y="68479"/>
                </a:lnTo>
                <a:lnTo>
                  <a:pt x="646250" y="52099"/>
                </a:lnTo>
                <a:lnTo>
                  <a:pt x="691068" y="37901"/>
                </a:lnTo>
                <a:lnTo>
                  <a:pt x="736529" y="25919"/>
                </a:lnTo>
                <a:lnTo>
                  <a:pt x="782523" y="16182"/>
                </a:lnTo>
                <a:lnTo>
                  <a:pt x="828940" y="8713"/>
                </a:lnTo>
                <a:lnTo>
                  <a:pt x="875667" y="3531"/>
                </a:lnTo>
                <a:lnTo>
                  <a:pt x="922592" y="648"/>
                </a:lnTo>
                <a:lnTo>
                  <a:pt x="957847" y="0"/>
                </a:lnTo>
                <a:lnTo>
                  <a:pt x="969602" y="72"/>
                </a:lnTo>
                <a:lnTo>
                  <a:pt x="1016584" y="1802"/>
                </a:lnTo>
                <a:lnTo>
                  <a:pt x="1063424" y="5836"/>
                </a:lnTo>
                <a:lnTo>
                  <a:pt x="1110009" y="12163"/>
                </a:lnTo>
                <a:lnTo>
                  <a:pt x="1156229" y="20768"/>
                </a:lnTo>
                <a:lnTo>
                  <a:pt x="1201970" y="31631"/>
                </a:lnTo>
                <a:lnTo>
                  <a:pt x="1247123" y="44725"/>
                </a:lnTo>
                <a:lnTo>
                  <a:pt x="1291579" y="60019"/>
                </a:lnTo>
                <a:lnTo>
                  <a:pt x="1335232" y="77476"/>
                </a:lnTo>
                <a:lnTo>
                  <a:pt x="1377975" y="97054"/>
                </a:lnTo>
                <a:lnTo>
                  <a:pt x="1419706" y="118706"/>
                </a:lnTo>
                <a:lnTo>
                  <a:pt x="1460324" y="142379"/>
                </a:lnTo>
                <a:lnTo>
                  <a:pt x="1499732" y="168017"/>
                </a:lnTo>
                <a:lnTo>
                  <a:pt x="1537834" y="195557"/>
                </a:lnTo>
                <a:lnTo>
                  <a:pt x="1574540" y="224934"/>
                </a:lnTo>
                <a:lnTo>
                  <a:pt x="1609759" y="256076"/>
                </a:lnTo>
                <a:lnTo>
                  <a:pt x="1643408" y="288910"/>
                </a:lnTo>
                <a:lnTo>
                  <a:pt x="1675406" y="323354"/>
                </a:lnTo>
                <a:lnTo>
                  <a:pt x="1705674" y="359327"/>
                </a:lnTo>
                <a:lnTo>
                  <a:pt x="1734141" y="396743"/>
                </a:lnTo>
                <a:lnTo>
                  <a:pt x="1760738" y="435509"/>
                </a:lnTo>
                <a:lnTo>
                  <a:pt x="1785401" y="475535"/>
                </a:lnTo>
                <a:lnTo>
                  <a:pt x="1808070" y="516722"/>
                </a:lnTo>
                <a:lnTo>
                  <a:pt x="1828691" y="558972"/>
                </a:lnTo>
                <a:lnTo>
                  <a:pt x="1847214" y="602182"/>
                </a:lnTo>
                <a:lnTo>
                  <a:pt x="1863594" y="646250"/>
                </a:lnTo>
                <a:lnTo>
                  <a:pt x="1877793" y="691068"/>
                </a:lnTo>
                <a:lnTo>
                  <a:pt x="1889775" y="736529"/>
                </a:lnTo>
                <a:lnTo>
                  <a:pt x="1899512" y="782523"/>
                </a:lnTo>
                <a:lnTo>
                  <a:pt x="1906980" y="828940"/>
                </a:lnTo>
                <a:lnTo>
                  <a:pt x="1912162" y="875667"/>
                </a:lnTo>
                <a:lnTo>
                  <a:pt x="1915045" y="922592"/>
                </a:lnTo>
                <a:lnTo>
                  <a:pt x="1915694" y="957847"/>
                </a:lnTo>
                <a:lnTo>
                  <a:pt x="1915622" y="969602"/>
                </a:lnTo>
                <a:lnTo>
                  <a:pt x="1913891" y="1016584"/>
                </a:lnTo>
                <a:lnTo>
                  <a:pt x="1909858" y="1063424"/>
                </a:lnTo>
                <a:lnTo>
                  <a:pt x="1903531" y="1110009"/>
                </a:lnTo>
                <a:lnTo>
                  <a:pt x="1894925" y="1156229"/>
                </a:lnTo>
                <a:lnTo>
                  <a:pt x="1884062" y="1201970"/>
                </a:lnTo>
                <a:lnTo>
                  <a:pt x="1870968" y="1247123"/>
                </a:lnTo>
                <a:lnTo>
                  <a:pt x="1855674" y="1291579"/>
                </a:lnTo>
                <a:lnTo>
                  <a:pt x="1838217" y="1335232"/>
                </a:lnTo>
                <a:lnTo>
                  <a:pt x="1818639" y="1377975"/>
                </a:lnTo>
                <a:lnTo>
                  <a:pt x="1796988" y="1419706"/>
                </a:lnTo>
                <a:lnTo>
                  <a:pt x="1773314" y="1460324"/>
                </a:lnTo>
                <a:lnTo>
                  <a:pt x="1747677" y="1499732"/>
                </a:lnTo>
                <a:lnTo>
                  <a:pt x="1720136" y="1537835"/>
                </a:lnTo>
                <a:lnTo>
                  <a:pt x="1690760" y="1574540"/>
                </a:lnTo>
                <a:lnTo>
                  <a:pt x="1659617" y="1609759"/>
                </a:lnTo>
                <a:lnTo>
                  <a:pt x="1626784" y="1643408"/>
                </a:lnTo>
                <a:lnTo>
                  <a:pt x="1592339" y="1675406"/>
                </a:lnTo>
                <a:lnTo>
                  <a:pt x="1556366" y="1705674"/>
                </a:lnTo>
                <a:lnTo>
                  <a:pt x="1518951" y="1734141"/>
                </a:lnTo>
                <a:lnTo>
                  <a:pt x="1480184" y="1760738"/>
                </a:lnTo>
                <a:lnTo>
                  <a:pt x="1440159" y="1785401"/>
                </a:lnTo>
                <a:lnTo>
                  <a:pt x="1398972" y="1808070"/>
                </a:lnTo>
                <a:lnTo>
                  <a:pt x="1356722" y="1828691"/>
                </a:lnTo>
                <a:lnTo>
                  <a:pt x="1313511" y="1847214"/>
                </a:lnTo>
                <a:lnTo>
                  <a:pt x="1269443" y="1863594"/>
                </a:lnTo>
                <a:lnTo>
                  <a:pt x="1224625" y="1877792"/>
                </a:lnTo>
                <a:lnTo>
                  <a:pt x="1179164" y="1889775"/>
                </a:lnTo>
                <a:lnTo>
                  <a:pt x="1133170" y="1899511"/>
                </a:lnTo>
                <a:lnTo>
                  <a:pt x="1086754" y="1906980"/>
                </a:lnTo>
                <a:lnTo>
                  <a:pt x="1040027" y="1912162"/>
                </a:lnTo>
                <a:lnTo>
                  <a:pt x="993102" y="1915045"/>
                </a:lnTo>
                <a:lnTo>
                  <a:pt x="957847" y="1915694"/>
                </a:lnTo>
                <a:close/>
              </a:path>
            </a:pathLst>
          </a:custGeom>
          <a:solidFill>
            <a:srgbClr val="FF982E"/>
          </a:solidFill>
        </p:spPr>
        <p:txBody>
          <a:bodyPr wrap="square" lIns="0" tIns="0" rIns="0" bIns="0" rtlCol="0"/>
          <a:lstStyle/>
          <a:p>
            <a:endParaRPr sz="1115"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8353" y="423574"/>
            <a:ext cx="711061" cy="109716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9574" y="699854"/>
            <a:ext cx="2613195" cy="54407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32412" y="444388"/>
            <a:ext cx="1711539" cy="105497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6429160"/>
            <a:ext cx="11990387" cy="41274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6108840"/>
            <a:ext cx="11990387" cy="41274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48990" y="718775"/>
            <a:ext cx="2430816" cy="506231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42240" y="481080"/>
            <a:ext cx="1592438" cy="9815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1986970" cy="68562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80" b="0" i="0">
                <a:solidFill>
                  <a:schemeClr val="tx1"/>
                </a:solidFill>
                <a:latin typeface="Arial Black" panose="020B0A04020102020204"/>
                <a:cs typeface="Arial Black" panose="020B0A040201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99520" y="1577340"/>
            <a:ext cx="5215818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75049" y="1577340"/>
            <a:ext cx="5215818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47157" y="4406902"/>
            <a:ext cx="1019183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47157" y="2906718"/>
            <a:ext cx="1019183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599523" y="1600203"/>
            <a:ext cx="5295756" cy="4525964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095114" y="1600203"/>
            <a:ext cx="5295756" cy="4525964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599526" y="1535127"/>
            <a:ext cx="5297838" cy="63976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700" b="1"/>
            </a:lvl3pPr>
            <a:lvl4pPr marL="1370965" indent="0">
              <a:buNone/>
              <a:defRPr sz="1700" b="1"/>
            </a:lvl4pPr>
            <a:lvl5pPr marL="1828165" indent="0">
              <a:buNone/>
              <a:defRPr sz="1700" b="1"/>
            </a:lvl5pPr>
            <a:lvl6pPr marL="2284730" indent="0">
              <a:buNone/>
              <a:defRPr sz="1700" b="1"/>
            </a:lvl6pPr>
            <a:lvl7pPr marL="2741930" indent="0">
              <a:buNone/>
              <a:defRPr sz="1700" b="1"/>
            </a:lvl7pPr>
            <a:lvl8pPr marL="3199130" indent="0">
              <a:buNone/>
              <a:defRPr sz="1700" b="1"/>
            </a:lvl8pPr>
            <a:lvl9pPr marL="3655695" indent="0">
              <a:buNone/>
              <a:defRPr sz="1700" b="1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599526" y="2174874"/>
            <a:ext cx="5297838" cy="3951289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090951" y="1535127"/>
            <a:ext cx="5299918" cy="63976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700" b="1"/>
            </a:lvl3pPr>
            <a:lvl4pPr marL="1370965" indent="0">
              <a:buNone/>
              <a:defRPr sz="1700" b="1"/>
            </a:lvl4pPr>
            <a:lvl5pPr marL="1828165" indent="0">
              <a:buNone/>
              <a:defRPr sz="1700" b="1"/>
            </a:lvl5pPr>
            <a:lvl6pPr marL="2284730" indent="0">
              <a:buNone/>
              <a:defRPr sz="1700" b="1"/>
            </a:lvl6pPr>
            <a:lvl7pPr marL="2741930" indent="0">
              <a:buNone/>
              <a:defRPr sz="1700" b="1"/>
            </a:lvl7pPr>
            <a:lvl8pPr marL="3199130" indent="0">
              <a:buNone/>
              <a:defRPr sz="1700" b="1"/>
            </a:lvl8pPr>
            <a:lvl9pPr marL="3655695" indent="0">
              <a:buNone/>
              <a:defRPr sz="1700" b="1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090951" y="2174874"/>
            <a:ext cx="5299918" cy="3951289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99522" y="273067"/>
            <a:ext cx="394475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687909" y="273055"/>
            <a:ext cx="6702960" cy="5853112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599522" y="1435100"/>
            <a:ext cx="394475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100"/>
            </a:lvl2pPr>
            <a:lvl3pPr marL="913765" indent="0">
              <a:buNone/>
              <a:defRPr sz="1100"/>
            </a:lvl3pPr>
            <a:lvl4pPr marL="1370965" indent="0">
              <a:buNone/>
              <a:defRPr sz="800"/>
            </a:lvl4pPr>
            <a:lvl5pPr marL="1828165" indent="0">
              <a:buNone/>
              <a:defRPr sz="800"/>
            </a:lvl5pPr>
            <a:lvl6pPr marL="2284730" indent="0">
              <a:buNone/>
              <a:defRPr sz="800"/>
            </a:lvl6pPr>
            <a:lvl7pPr marL="2741930" indent="0">
              <a:buNone/>
              <a:defRPr sz="800"/>
            </a:lvl7pPr>
            <a:lvl8pPr marL="3199130" indent="0">
              <a:buNone/>
              <a:defRPr sz="800"/>
            </a:lvl8pPr>
            <a:lvl9pPr marL="3655695" indent="0">
              <a:buNone/>
              <a:defRPr sz="8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350199" y="4800600"/>
            <a:ext cx="719423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50199" y="612775"/>
            <a:ext cx="7194233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7200" indent="0">
              <a:buNone/>
              <a:defRPr sz="2800"/>
            </a:lvl2pPr>
            <a:lvl3pPr marL="913765" indent="0">
              <a:buNone/>
              <a:defRPr sz="25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4730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5695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2350199" y="5367338"/>
            <a:ext cx="719423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100"/>
            </a:lvl2pPr>
            <a:lvl3pPr marL="913765" indent="0">
              <a:buNone/>
              <a:defRPr sz="1100"/>
            </a:lvl3pPr>
            <a:lvl4pPr marL="1370965" indent="0">
              <a:buNone/>
              <a:defRPr sz="800"/>
            </a:lvl4pPr>
            <a:lvl5pPr marL="1828165" indent="0">
              <a:buNone/>
              <a:defRPr sz="800"/>
            </a:lvl5pPr>
            <a:lvl6pPr marL="2284730" indent="0">
              <a:buNone/>
              <a:defRPr sz="800"/>
            </a:lvl6pPr>
            <a:lvl7pPr marL="2741930" indent="0">
              <a:buNone/>
              <a:defRPr sz="800"/>
            </a:lvl7pPr>
            <a:lvl8pPr marL="3199130" indent="0">
              <a:buNone/>
              <a:defRPr sz="800"/>
            </a:lvl8pPr>
            <a:lvl9pPr marL="3655695" indent="0">
              <a:buNone/>
              <a:defRPr sz="8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8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99520" y="274639"/>
            <a:ext cx="10791349" cy="1143001"/>
          </a:xfrm>
          <a:prstGeom prst="rect">
            <a:avLst/>
          </a:prstGeom>
        </p:spPr>
        <p:txBody>
          <a:bodyPr vert="horz" lIns="91398" tIns="45702" rIns="91398" bIns="45702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99520" y="1600203"/>
            <a:ext cx="10791349" cy="4525964"/>
          </a:xfrm>
          <a:prstGeom prst="rect">
            <a:avLst/>
          </a:prstGeom>
        </p:spPr>
        <p:txBody>
          <a:bodyPr vert="horz" lIns="91398" tIns="45702" rIns="91398" bIns="45702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99526" y="6356352"/>
            <a:ext cx="2797756" cy="365125"/>
          </a:xfrm>
          <a:prstGeom prst="rect">
            <a:avLst/>
          </a:prstGeom>
        </p:spPr>
        <p:txBody>
          <a:bodyPr vert="horz" lIns="91398" tIns="45702" rIns="91398" bIns="4570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96732" y="6356352"/>
            <a:ext cx="3796957" cy="365125"/>
          </a:xfrm>
          <a:prstGeom prst="rect">
            <a:avLst/>
          </a:prstGeom>
        </p:spPr>
        <p:txBody>
          <a:bodyPr vert="horz" lIns="91398" tIns="45702" rIns="91398" bIns="4570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593119" y="6356352"/>
            <a:ext cx="2797756" cy="365125"/>
          </a:xfrm>
          <a:prstGeom prst="rect">
            <a:avLst/>
          </a:prstGeom>
        </p:spPr>
        <p:txBody>
          <a:bodyPr vert="horz" lIns="91398" tIns="45702" rIns="91398" bIns="4570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3765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9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indent="-285750" algn="l" defTabSz="913765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9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8600" algn="l" defTabSz="913765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95" indent="-228600" algn="l" defTabSz="913765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99279" y="1556793"/>
            <a:ext cx="10191830" cy="2736303"/>
          </a:xfrm>
          <a:noFill/>
        </p:spPr>
        <p:txBody>
          <a:bodyPr wrap="none" lIns="91440" tIns="45720" rIns="91440" bIns="45720">
            <a:spAutoFit/>
          </a:bodyPr>
          <a:lstStyle/>
          <a:p>
            <a:br>
              <a:rPr lang="it-I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</a:br>
            <a:endParaRPr lang="it-I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462193" y="3592956"/>
            <a:ext cx="2448272" cy="707885"/>
          </a:xfrm>
          <a:prstGeom prst="rect">
            <a:avLst/>
          </a:prstGeom>
          <a:noFill/>
        </p:spPr>
        <p:txBody>
          <a:bodyPr wrap="square" lIns="91398" tIns="45702" rIns="91398" bIns="45702" rtlCol="0">
            <a:spAutoFit/>
          </a:bodyPr>
          <a:lstStyle/>
          <a:p>
            <a:r>
              <a:rPr lang="it-IT" sz="3900" dirty="0">
                <a:solidFill>
                  <a:schemeClr val="tx2"/>
                </a:solidFill>
              </a:rPr>
              <a:t> </a:t>
            </a:r>
            <a:endParaRPr lang="it-IT" sz="3900" dirty="0">
              <a:solidFill>
                <a:schemeClr val="tx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947535" y="4365110"/>
            <a:ext cx="2501751" cy="353600"/>
          </a:xfrm>
          <a:prstGeom prst="rect">
            <a:avLst/>
          </a:prstGeom>
          <a:noFill/>
        </p:spPr>
        <p:txBody>
          <a:bodyPr wrap="square" lIns="91398" tIns="45702" rIns="91398" bIns="45702" rtlCol="0">
            <a:spAutoFit/>
          </a:bodyPr>
          <a:lstStyle/>
          <a:p>
            <a:r>
              <a:rPr lang="it-IT" dirty="0"/>
              <a:t>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557395" y="5180965"/>
            <a:ext cx="7310755" cy="1567180"/>
          </a:xfrm>
          <a:prstGeom prst="rect">
            <a:avLst/>
          </a:prstGeom>
          <a:noFill/>
        </p:spPr>
        <p:txBody>
          <a:bodyPr wrap="square" lIns="91398" tIns="45702" rIns="91398" bIns="45702" rtlCol="0">
            <a:spAutoFit/>
          </a:bodyPr>
          <a:lstStyle/>
          <a:p>
            <a:pPr algn="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Diocesi di Nola 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algn="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Convegno d’inizio Anno Associativo 2025- 2026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algn="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Santuario della Madonna dell’Arco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algn="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28 Settembre 2025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-127" t="14296" r="-5000" b="63648"/>
          <a:stretch>
            <a:fillRect/>
          </a:stretch>
        </p:blipFill>
        <p:spPr>
          <a:xfrm>
            <a:off x="3763010" y="2486660"/>
            <a:ext cx="8216900" cy="2155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37398" r="38183"/>
          <a:stretch>
            <a:fillRect/>
          </a:stretch>
        </p:blipFill>
        <p:spPr>
          <a:xfrm>
            <a:off x="91440" y="2480945"/>
            <a:ext cx="3230245" cy="408940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99279" y="1556793"/>
            <a:ext cx="10191830" cy="2736303"/>
          </a:xfrm>
          <a:noFill/>
        </p:spPr>
        <p:txBody>
          <a:bodyPr wrap="none" lIns="91440" tIns="45720" rIns="91440" bIns="45720">
            <a:spAutoFit/>
          </a:bodyPr>
          <a:lstStyle/>
          <a:p>
            <a:br>
              <a:rPr lang="it-I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</a:br>
            <a:endParaRPr lang="it-I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462193" y="3592956"/>
            <a:ext cx="2448272" cy="707885"/>
          </a:xfrm>
          <a:prstGeom prst="rect">
            <a:avLst/>
          </a:prstGeom>
          <a:noFill/>
        </p:spPr>
        <p:txBody>
          <a:bodyPr wrap="square" lIns="91398" tIns="45702" rIns="91398" bIns="45702" rtlCol="0">
            <a:spAutoFit/>
          </a:bodyPr>
          <a:lstStyle/>
          <a:p>
            <a:r>
              <a:rPr lang="it-IT" sz="3900" dirty="0">
                <a:solidFill>
                  <a:schemeClr val="tx2"/>
                </a:solidFill>
              </a:rPr>
              <a:t> </a:t>
            </a:r>
            <a:endParaRPr lang="it-IT" sz="3900" dirty="0">
              <a:solidFill>
                <a:schemeClr val="tx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947535" y="4365110"/>
            <a:ext cx="2501751" cy="353600"/>
          </a:xfrm>
          <a:prstGeom prst="rect">
            <a:avLst/>
          </a:prstGeom>
          <a:noFill/>
        </p:spPr>
        <p:txBody>
          <a:bodyPr wrap="square" lIns="91398" tIns="45702" rIns="91398" bIns="45702" rtlCol="0">
            <a:spAutoFit/>
          </a:bodyPr>
          <a:lstStyle/>
          <a:p>
            <a:r>
              <a:rPr lang="it-IT" dirty="0"/>
              <a:t> </a:t>
            </a:r>
            <a:endParaRPr lang="it-IT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847340" y="237490"/>
            <a:ext cx="9084945" cy="6522085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10260" y="332740"/>
            <a:ext cx="5184140" cy="496951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"La</a:t>
            </a:r>
            <a:r>
              <a:rPr lang="it-IT"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ciamoci sorprendere</a:t>
            </a:r>
            <a:endParaRPr sz="3300" b="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dalla vita e dai</a:t>
            </a:r>
            <a:r>
              <a:rPr lang="it-IT"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suoi </a:t>
            </a:r>
            <a:endParaRPr sz="3300" b="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piccoli miracoli</a:t>
            </a:r>
            <a:endParaRPr sz="3300" b="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dai possibili germogli</a:t>
            </a:r>
            <a:r>
              <a:rPr sz="1600" i="1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endParaRPr sz="160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impensabili</a:t>
            </a:r>
            <a:endParaRPr sz="3300" b="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che nascono,</a:t>
            </a:r>
            <a:r>
              <a:rPr sz="1600" i="1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endParaRPr sz="160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e rinascono intorno</a:t>
            </a:r>
            <a:endParaRPr sz="3300" b="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sz="33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e dentro di noi"</a:t>
            </a:r>
            <a:endParaRPr sz="3300" b="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sz="3300" b="0" i="0"/>
          </a:p>
          <a:p>
            <a:r>
              <a:rPr lang="it-IT" sz="2000" b="0" i="1">
                <a:solidFill>
                  <a:schemeClr val="bg1">
                    <a:lumMod val="50000"/>
                  </a:schemeClr>
                </a:solidFill>
              </a:rPr>
              <a:t>Luigi Verdi</a:t>
            </a:r>
            <a:endParaRPr lang="it-IT" sz="2000" b="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327265" y="764540"/>
            <a:ext cx="4036060" cy="4612005"/>
          </a:xfrm>
          <a:prstGeom prst="rect">
            <a:avLst/>
          </a:prstGeom>
        </p:spPr>
        <p:txBody>
          <a:bodyPr wrap="square">
            <a:noAutofit/>
          </a:bodyPr>
          <a:p>
            <a:pPr marL="0" algn="l">
              <a:buClrTx/>
              <a:buSzTx/>
              <a:buNone/>
            </a:pPr>
            <a:r>
              <a:rPr sz="24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“I discepoli di Cristo sono chiamati per primi a formarsi per diventare “artigiani” di speranza e restauratori di un’umanità spesso distratta...</a:t>
            </a:r>
            <a:r>
              <a:rPr lang="it-IT" sz="24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a volte frantumata.</a:t>
            </a:r>
            <a:endParaRPr sz="2400" b="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algn="l">
              <a:buClrTx/>
              <a:buSzTx/>
              <a:buNone/>
            </a:pPr>
            <a:r>
              <a:rPr lang="it-IT" sz="24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sz="24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icordat</a:t>
            </a:r>
            <a:r>
              <a:rPr lang="it-IT" sz="24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e, </a:t>
            </a:r>
            <a:r>
              <a:rPr sz="2400" b="0" i="1">
                <a:solidFill>
                  <a:schemeClr val="tx2">
                    <a:lumMod val="60000"/>
                    <a:lumOff val="40000"/>
                  </a:schemeClr>
                </a:solidFill>
              </a:rPr>
              <a:t>la persona che spera è una persona che prega”</a:t>
            </a:r>
            <a:endParaRPr sz="2400" b="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algn="l">
              <a:buClrTx/>
              <a:buSzTx/>
              <a:buNone/>
            </a:pPr>
            <a:endParaRPr sz="2400" b="0" i="1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algn="l">
              <a:buClrTx/>
              <a:buSzTx/>
              <a:buNone/>
            </a:pPr>
            <a:r>
              <a:rPr lang="it-IT" sz="2000" b="0" i="1">
                <a:solidFill>
                  <a:schemeClr val="bg1">
                    <a:lumMod val="50000"/>
                  </a:schemeClr>
                </a:solidFill>
              </a:rPr>
              <a:t>Card. Van Tuan </a:t>
            </a:r>
            <a:endParaRPr lang="it-IT" sz="2000" b="0" i="1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6660" y="127635"/>
            <a:ext cx="3993515" cy="6038215"/>
          </a:xfrm>
          <a:prstGeom prst="rect">
            <a:avLst/>
          </a:prstGeom>
          <a:noFill/>
        </p:spPr>
      </p:pic>
      <p:sp>
        <p:nvSpPr>
          <p:cNvPr id="7" name="Text Box 6"/>
          <p:cNvSpPr txBox="1"/>
          <p:nvPr/>
        </p:nvSpPr>
        <p:spPr>
          <a:xfrm>
            <a:off x="372110" y="1050925"/>
            <a:ext cx="678307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it-IT" altLang="en-US" sz="3200">
                <a:solidFill>
                  <a:schemeClr val="tx2">
                    <a:lumMod val="60000"/>
                    <a:lumOff val="40000"/>
                  </a:schemeClr>
                </a:solidFill>
              </a:rPr>
              <a:t>AC Consapevole...</a:t>
            </a:r>
            <a:endParaRPr lang="it-IT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...di essere famiglia di fratelli donati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...di essere con tutti, per tutti, di tutti</a:t>
            </a:r>
            <a:endParaRPr lang="it-IT" altLang="en-US" sz="2400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372110" y="955040"/>
            <a:ext cx="4803775" cy="4372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it-IT" altLang="en-US" sz="3200">
                <a:solidFill>
                  <a:schemeClr val="tx2">
                    <a:lumMod val="60000"/>
                    <a:lumOff val="40000"/>
                  </a:schemeClr>
                </a:solidFill>
              </a:rPr>
              <a:t>AC Profetica...</a:t>
            </a:r>
            <a:endParaRPr lang="it-IT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altLang="en-US" sz="2400" i="1"/>
          </a:p>
          <a:p>
            <a:r>
              <a:rPr lang="it-IT" altLang="en-US" sz="2400" i="1"/>
              <a:t>...prendere l’iniziativa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...coinvolgersi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...accompagnare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...fruttificare 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...festeggiare</a:t>
            </a:r>
            <a:endParaRPr lang="it-IT" altLang="en-US" sz="2400" i="1"/>
          </a:p>
        </p:txBody>
      </p:sp>
      <p:pic>
        <p:nvPicPr>
          <p:cNvPr id="8" name="Immagin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7645" y="139700"/>
            <a:ext cx="2734945" cy="2378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Immagin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685" y="2708910"/>
            <a:ext cx="2513330" cy="2513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17" descr="IMG_24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55" y="3612515"/>
            <a:ext cx="2128520" cy="2609850"/>
          </a:xfrm>
          <a:prstGeom prst="rect">
            <a:avLst/>
          </a:prstGeom>
        </p:spPr>
      </p:pic>
      <p:pic>
        <p:nvPicPr>
          <p:cNvPr id="19" name="Picture 18" descr="IMG_30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760" y="3501390"/>
            <a:ext cx="3700780" cy="2775585"/>
          </a:xfrm>
          <a:prstGeom prst="rect">
            <a:avLst/>
          </a:prstGeom>
        </p:spPr>
      </p:pic>
      <p:pic>
        <p:nvPicPr>
          <p:cNvPr id="62" name="Picture 61"/>
          <p:cNvPicPr/>
          <p:nvPr/>
        </p:nvPicPr>
        <p:blipFill>
          <a:blip r:embed="rId5"/>
          <a:stretch>
            <a:fillRect/>
          </a:stretch>
        </p:blipFill>
        <p:spPr>
          <a:xfrm>
            <a:off x="6878955" y="462280"/>
            <a:ext cx="3607435" cy="212725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306705" y="1122680"/>
            <a:ext cx="5427980" cy="39077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it-IT" altLang="en-US" sz="3200">
                <a:solidFill>
                  <a:schemeClr val="tx2">
                    <a:lumMod val="60000"/>
                    <a:lumOff val="40000"/>
                  </a:schemeClr>
                </a:solidFill>
              </a:rPr>
              <a:t>AC Dedita...Dedicata...</a:t>
            </a:r>
            <a:endParaRPr lang="it-IT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altLang="en-US" sz="2400" i="1"/>
          </a:p>
          <a:p>
            <a:r>
              <a:rPr lang="it-IT" altLang="en-US" sz="2400" i="1"/>
              <a:t>Cura dell’interiorità (sorgente)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Quotidianità (riconoscibili)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Passione associativa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Servizio sostenibile </a:t>
            </a:r>
            <a:endParaRPr lang="it-IT" altLang="en-US" sz="2400" i="1"/>
          </a:p>
          <a:p>
            <a:r>
              <a:rPr lang="it-IT" altLang="en-US" sz="2400" i="1"/>
              <a:t>(che tiene insieme la vita)</a:t>
            </a:r>
            <a:endParaRPr lang="it-IT" altLang="en-US" sz="2400" i="1"/>
          </a:p>
        </p:txBody>
      </p:sp>
      <p:pic>
        <p:nvPicPr>
          <p:cNvPr id="10" name="Immagine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9540" y="3356610"/>
            <a:ext cx="2802890" cy="27990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7" name="Picture 56"/>
          <p:cNvPicPr/>
          <p:nvPr/>
        </p:nvPicPr>
        <p:blipFill>
          <a:blip r:embed="rId2"/>
          <a:srcRect l="27894" r="19793" b="30689"/>
          <a:stretch>
            <a:fillRect/>
          </a:stretch>
        </p:blipFill>
        <p:spPr>
          <a:xfrm>
            <a:off x="4981575" y="3356610"/>
            <a:ext cx="3608070" cy="287718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5281" t="19926" r="9667" b="24711"/>
          <a:stretch>
            <a:fillRect/>
          </a:stretch>
        </p:blipFill>
        <p:spPr>
          <a:xfrm>
            <a:off x="6483350" y="121920"/>
            <a:ext cx="4840605" cy="31762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372110" y="332740"/>
            <a:ext cx="5219065" cy="5682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it-IT" altLang="en-US" sz="3200">
                <a:solidFill>
                  <a:schemeClr val="tx2">
                    <a:lumMod val="60000"/>
                    <a:lumOff val="40000"/>
                  </a:schemeClr>
                </a:solidFill>
              </a:rPr>
              <a:t>AC Coraggiosa ...</a:t>
            </a:r>
            <a:endParaRPr lang="it-IT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altLang="en-US" sz="2400" i="1"/>
          </a:p>
          <a:p>
            <a:r>
              <a:rPr lang="it-IT" altLang="en-US" sz="2400" i="1"/>
              <a:t>...che ha scoperto nella Gioia del Vangelo  un dono da ri-donare 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...e fiduciosa che l</a:t>
            </a:r>
            <a:r>
              <a:rPr lang="it-IT" altLang="en-US" sz="2400">
                <a:sym typeface="+mn-ea"/>
              </a:rPr>
              <a:t>a Speranza sta </a:t>
            </a:r>
            <a:endParaRPr lang="it-IT" altLang="en-US" sz="2400">
              <a:sym typeface="+mn-ea"/>
            </a:endParaRPr>
          </a:p>
          <a:p>
            <a:r>
              <a:rPr lang="it-IT" altLang="en-US" sz="2400">
                <a:sym typeface="+mn-ea"/>
              </a:rPr>
              <a:t>nel seme!!</a:t>
            </a:r>
            <a:endParaRPr lang="it-IT" altLang="en-US" sz="2400"/>
          </a:p>
          <a:p>
            <a:endParaRPr lang="it-IT" altLang="en-US" sz="2400" i="1"/>
          </a:p>
          <a:p>
            <a:r>
              <a:rPr lang="it-IT" altLang="en-US" sz="2400" i="1"/>
              <a:t>...conosce l’alfabeto del mondo, (ri)-conosce la Parola di Dio e si lascia guidare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...perchè si pensa, si progetta, </a:t>
            </a:r>
            <a:endParaRPr lang="it-IT" altLang="en-US" sz="2400" i="1"/>
          </a:p>
          <a:p>
            <a:r>
              <a:rPr lang="it-IT" altLang="en-US" sz="2400" i="1"/>
              <a:t>si costruisce e si vive </a:t>
            </a:r>
            <a:r>
              <a:rPr lang="it-IT" altLang="en-US" sz="2400" b="1" i="1"/>
              <a:t>insieme </a:t>
            </a:r>
            <a:endParaRPr lang="it-IT" altLang="en-US" sz="2400" b="1" i="1"/>
          </a:p>
        </p:txBody>
      </p:sp>
      <p:pic>
        <p:nvPicPr>
          <p:cNvPr id="61" name="Picture 60"/>
          <p:cNvPicPr/>
          <p:nvPr/>
        </p:nvPicPr>
        <p:blipFill>
          <a:blip r:embed="rId1"/>
          <a:stretch>
            <a:fillRect/>
          </a:stretch>
        </p:blipFill>
        <p:spPr>
          <a:xfrm>
            <a:off x="5346700" y="404495"/>
            <a:ext cx="3277870" cy="270192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7" descr="58336a56-3e02-4336-8c05-007d992d7c48"/>
          <p:cNvPicPr>
            <a:picLocks noChangeAspect="1"/>
          </p:cNvPicPr>
          <p:nvPr/>
        </p:nvPicPr>
        <p:blipFill>
          <a:blip r:embed="rId2"/>
          <a:srcRect l="5202" t="3806" r="3325" b="12194"/>
          <a:stretch>
            <a:fillRect/>
          </a:stretch>
        </p:blipFill>
        <p:spPr>
          <a:xfrm>
            <a:off x="8731250" y="1124585"/>
            <a:ext cx="3080385" cy="50285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228600" y="118110"/>
            <a:ext cx="6783070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it-IT" altLang="en-US" sz="3200">
                <a:solidFill>
                  <a:schemeClr val="tx2">
                    <a:lumMod val="60000"/>
                    <a:lumOff val="40000"/>
                  </a:schemeClr>
                </a:solidFill>
              </a:rPr>
              <a:t>AC Generosa...</a:t>
            </a:r>
            <a:endParaRPr lang="it-IT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altLang="en-US" sz="2400" i="1"/>
          </a:p>
          <a:p>
            <a:r>
              <a:rPr lang="it-IT" altLang="en-US" sz="2400" i="1"/>
              <a:t>...perchè a donare non è mai diventato </a:t>
            </a:r>
            <a:endParaRPr lang="it-IT" altLang="en-US" sz="2400" i="1"/>
          </a:p>
          <a:p>
            <a:r>
              <a:rPr lang="it-IT" altLang="en-US" sz="2400" i="1"/>
              <a:t>povero nessuno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...perchè sa che le ultime energie </a:t>
            </a:r>
            <a:endParaRPr lang="it-IT" altLang="en-US" sz="2400" i="1"/>
          </a:p>
          <a:p>
            <a:r>
              <a:rPr lang="it-IT" altLang="en-US" sz="2400" i="1"/>
              <a:t>saranno sempre le penultime 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...perche sa che c’è più gioia nel dare </a:t>
            </a:r>
            <a:endParaRPr lang="it-IT" altLang="en-US" sz="2400" i="1"/>
          </a:p>
          <a:p>
            <a:r>
              <a:rPr lang="it-IT" altLang="en-US" sz="2400" i="1"/>
              <a:t>che nel ricevere..e nessuno è tanto </a:t>
            </a:r>
            <a:endParaRPr lang="it-IT" altLang="en-US" sz="2400" i="1"/>
          </a:p>
          <a:p>
            <a:r>
              <a:rPr lang="it-IT" altLang="en-US" sz="2400" i="1"/>
              <a:t>povero da non aver nulla da dare, </a:t>
            </a:r>
            <a:endParaRPr lang="it-IT" altLang="en-US" sz="2400" i="1"/>
          </a:p>
          <a:p>
            <a:r>
              <a:rPr lang="it-IT" altLang="en-US" sz="2400" i="1"/>
              <a:t>ne tanto ricco da non aver bisogno </a:t>
            </a:r>
            <a:endParaRPr lang="it-IT" altLang="en-US" sz="2400" i="1"/>
          </a:p>
          <a:p>
            <a:r>
              <a:rPr lang="it-IT" altLang="en-US" sz="2400" i="1"/>
              <a:t>di ricevere  </a:t>
            </a:r>
            <a:endParaRPr lang="it-IT" altLang="en-US" sz="2400" i="1"/>
          </a:p>
          <a:p>
            <a:endParaRPr lang="it-IT" altLang="en-US" sz="2400" i="1"/>
          </a:p>
          <a:p>
            <a:r>
              <a:rPr lang="it-IT" altLang="en-US" sz="2400" i="1"/>
              <a:t>...perchè l’essere generosa </a:t>
            </a:r>
            <a:endParaRPr lang="it-IT" altLang="en-US" sz="2400" i="1"/>
          </a:p>
          <a:p>
            <a:r>
              <a:rPr lang="it-IT" altLang="en-US" sz="2400" i="1"/>
              <a:t>la rende generativa!</a:t>
            </a:r>
            <a:endParaRPr lang="it-IT" altLang="en-US" sz="2400" i="1"/>
          </a:p>
        </p:txBody>
      </p:sp>
      <p:pic>
        <p:nvPicPr>
          <p:cNvPr id="17" name="Picture 16" descr="IMG_2556"/>
          <p:cNvPicPr>
            <a:picLocks noChangeAspect="1"/>
          </p:cNvPicPr>
          <p:nvPr/>
        </p:nvPicPr>
        <p:blipFill>
          <a:blip r:embed="rId1"/>
          <a:srcRect l="3605" t="6962" r="200" b="644"/>
          <a:stretch>
            <a:fillRect/>
          </a:stretch>
        </p:blipFill>
        <p:spPr>
          <a:xfrm rot="21120000">
            <a:off x="9199880" y="501650"/>
            <a:ext cx="2617470" cy="2766060"/>
          </a:xfrm>
          <a:prstGeom prst="rect">
            <a:avLst/>
          </a:prstGeom>
        </p:spPr>
      </p:pic>
      <p:pic>
        <p:nvPicPr>
          <p:cNvPr id="8" name="Picture 7" descr="IMG_0839"/>
          <p:cNvPicPr>
            <a:picLocks noChangeAspect="1"/>
          </p:cNvPicPr>
          <p:nvPr/>
        </p:nvPicPr>
        <p:blipFill>
          <a:blip r:embed="rId2"/>
          <a:srcRect l="-1862" t="9"/>
          <a:stretch>
            <a:fillRect/>
          </a:stretch>
        </p:blipFill>
        <p:spPr>
          <a:xfrm>
            <a:off x="5850890" y="45085"/>
            <a:ext cx="3235960" cy="56527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793115" y="645160"/>
            <a:ext cx="5200015" cy="4969510"/>
          </a:xfrm>
          <a:prstGeom prst="rect">
            <a:avLst/>
          </a:prstGeom>
        </p:spPr>
        <p:txBody>
          <a:bodyPr>
            <a:noAutofit/>
          </a:bodyPr>
          <a:p>
            <a:r>
              <a:rPr lang="it-IT" sz="2000"/>
              <a:t>(...) </a:t>
            </a:r>
            <a:r>
              <a:rPr sz="2000"/>
              <a:t>mi pare importante a questo punto richiamare la descrizione esemplare dei primi frutti dell'azione dello Spirito che si manifestano nel vissuto della comunità cristiana primitiva: l'ascolto obbediente della Parola, la comunione, l'</a:t>
            </a:r>
            <a:r>
              <a:rPr lang="it-IT" sz="2000"/>
              <a:t>E</a:t>
            </a:r>
            <a:r>
              <a:rPr sz="2000"/>
              <a:t>ucaristia e la preghiera, il tutto accompagnato da un atteggiamento fondamentale, la perseveranza (At 2,42-47): sono come i quattro pilastri di una Chiesa missionaria per non perdersi nella confusione del mondo</a:t>
            </a:r>
            <a:r>
              <a:rPr lang="it-IT" sz="2000"/>
              <a:t>.</a:t>
            </a:r>
            <a:endParaRPr sz="2000"/>
          </a:p>
          <a:p>
            <a:endParaRPr sz="2000"/>
          </a:p>
          <a:p>
            <a:r>
              <a:rPr lang="it-IT" sz="2000"/>
              <a:t>+ Francesco Marino</a:t>
            </a:r>
            <a:endParaRPr lang="it-IT" sz="2000"/>
          </a:p>
          <a:p>
            <a:endParaRPr lang="it-IT" sz="2000"/>
          </a:p>
          <a:p>
            <a:r>
              <a:rPr lang="it-IT" sz="2000" i="1"/>
              <a:t>(</a:t>
            </a:r>
            <a:r>
              <a:rPr lang="en-US" altLang="en-US" sz="2000" i="1"/>
              <a:t>omelia</a:t>
            </a:r>
            <a:r>
              <a:rPr lang="it-IT" altLang="en-US" sz="2000" i="1"/>
              <a:t> </a:t>
            </a:r>
            <a:r>
              <a:rPr lang="en-US" altLang="en-US" sz="2000" i="1"/>
              <a:t>apertura</a:t>
            </a:r>
            <a:r>
              <a:rPr lang="it-IT" altLang="en-US" sz="2000" i="1"/>
              <a:t> </a:t>
            </a:r>
            <a:r>
              <a:rPr lang="en-US" altLang="en-US" sz="2000" i="1"/>
              <a:t>convegno</a:t>
            </a:r>
            <a:r>
              <a:rPr lang="it-IT" altLang="en-US" sz="2000" i="1"/>
              <a:t> </a:t>
            </a:r>
            <a:r>
              <a:rPr lang="en-US" altLang="en-US" sz="2000" i="1"/>
              <a:t>pastorale</a:t>
            </a:r>
            <a:r>
              <a:rPr lang="it-IT" altLang="en-US" sz="2000" i="1"/>
              <a:t> </a:t>
            </a:r>
            <a:r>
              <a:rPr lang="en-US" altLang="en-US" sz="2000" i="1"/>
              <a:t>2025</a:t>
            </a:r>
            <a:r>
              <a:rPr lang="it-IT" altLang="en-US" sz="2000" i="1"/>
              <a:t>)</a:t>
            </a:r>
            <a:endParaRPr lang="it-IT" altLang="en-US" sz="2000" i="1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1974</Words>
  <Application>WPS Spreadsheets</Application>
  <PresentationFormat>Personalizzato</PresentationFormat>
  <Paragraphs>98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SimSun</vt:lpstr>
      <vt:lpstr>Wingdings</vt:lpstr>
      <vt:lpstr>Arial Black</vt:lpstr>
      <vt:lpstr>Arial Rounded MT Bold</vt:lpstr>
      <vt:lpstr>Calibri</vt:lpstr>
      <vt:lpstr>Helvetica Neue</vt:lpstr>
      <vt:lpstr>Microsoft YaHei</vt:lpstr>
      <vt:lpstr>汉仪旗黑</vt:lpstr>
      <vt:lpstr>Arial Unicode MS</vt:lpstr>
      <vt:lpstr>宋体-简</vt:lpstr>
      <vt:lpstr>Tema di Office</vt:lpstr>
      <vt:lpstr> 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Isabella De Leonardis</dc:creator>
  <cp:lastModifiedBy>diego grando</cp:lastModifiedBy>
  <cp:revision>203</cp:revision>
  <dcterms:created xsi:type="dcterms:W3CDTF">2025-09-27T06:28:46Z</dcterms:created>
  <dcterms:modified xsi:type="dcterms:W3CDTF">2025-09-27T06:28:46Z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292D4425F5C001541E84D768791211CF_43</vt:lpwstr>
  </property>
  <property fmtid="{D5CDD505-2E9C-101B-9397-08002B2CF9AE}" pid="3" name="KSOProductBuildVer">
    <vt:lpwstr>1033-12.1.21937.21937</vt:lpwstr>
  </property>
</Properties>
</file>