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Amita" panose="020B0604020202020204" charset="0"/>
      <p:regular r:id="rId10"/>
    </p:embeddedFont>
    <p:embeddedFont>
      <p:font typeface="Amita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WC Mano Negra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872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3.svg"/><Relationship Id="rId10" Type="http://schemas.openxmlformats.org/officeDocument/2006/relationships/image" Target="../media/image25.jpeg"/><Relationship Id="rId4" Type="http://schemas.openxmlformats.org/officeDocument/2006/relationships/image" Target="../media/image22.pn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34.png"/><Relationship Id="rId17" Type="http://schemas.openxmlformats.org/officeDocument/2006/relationships/image" Target="../media/image46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8.sv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198494">
            <a:off x="14388688" y="-1196553"/>
            <a:ext cx="7798625" cy="60731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43388" y="-176029"/>
            <a:ext cx="10144270" cy="1225893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470442">
            <a:off x="-484195" y="-1236587"/>
            <a:ext cx="10375221" cy="10375221"/>
            <a:chOff x="0" y="0"/>
            <a:chExt cx="19050000" cy="19050000"/>
          </a:xfrm>
        </p:grpSpPr>
        <p:sp>
          <p:nvSpPr>
            <p:cNvPr id="5" name="Freeform 5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4"/>
              <a:stretch>
                <a:fillRect l="-9644" r="-964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92769" y="1028700"/>
            <a:ext cx="1622121" cy="14599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341178" y="2041601"/>
            <a:ext cx="900758" cy="8106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b="60570"/>
          <a:stretch>
            <a:fillRect/>
          </a:stretch>
        </p:blipFill>
        <p:spPr>
          <a:xfrm rot="-1898041">
            <a:off x="14435374" y="8524314"/>
            <a:ext cx="6387065" cy="25470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t="16884" b="16884"/>
          <a:stretch>
            <a:fillRect/>
          </a:stretch>
        </p:blipFill>
        <p:spPr>
          <a:xfrm rot="-334900">
            <a:off x="1285274" y="3955742"/>
            <a:ext cx="17937446" cy="29552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40394" y="3756150"/>
            <a:ext cx="14678482" cy="39815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 r="27328" b="50363"/>
          <a:stretch>
            <a:fillRect/>
          </a:stretch>
        </p:blipFill>
        <p:spPr>
          <a:xfrm rot="2124148">
            <a:off x="-1633878" y="8039398"/>
            <a:ext cx="7216355" cy="40849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266480" y="7979680"/>
            <a:ext cx="3074699" cy="169492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-366168">
            <a:off x="3095276" y="4200530"/>
            <a:ext cx="15238084" cy="252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80"/>
              </a:lnSpc>
            </a:pPr>
            <a:r>
              <a:rPr lang="en-US" sz="18608" spc="-1860">
                <a:solidFill>
                  <a:srgbClr val="004AAD"/>
                </a:solidFill>
                <a:latin typeface="WC Mano Negra Bold"/>
              </a:rPr>
              <a:t>NON PER POCHI</a:t>
            </a:r>
          </a:p>
        </p:txBody>
      </p:sp>
      <p:sp>
        <p:nvSpPr>
          <p:cNvPr id="15" name="TextBox 15"/>
          <p:cNvSpPr txBox="1"/>
          <p:nvPr/>
        </p:nvSpPr>
        <p:spPr>
          <a:xfrm rot="-122342">
            <a:off x="6107448" y="6092245"/>
            <a:ext cx="8884879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4"/>
              </a:lnSpc>
            </a:pPr>
            <a:r>
              <a:rPr lang="en-US" sz="4499" spc="-157">
                <a:solidFill>
                  <a:srgbClr val="004AAD"/>
                </a:solidFill>
                <a:latin typeface="Amita"/>
              </a:rPr>
              <a:t>Il gruppo adulti sulle strade di oggi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228" b="8228"/>
          <a:stretch>
            <a:fillRect/>
          </a:stretch>
        </p:blipFill>
        <p:spPr>
          <a:xfrm>
            <a:off x="947980" y="495274"/>
            <a:ext cx="16230600" cy="761393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1000" y="6326278"/>
            <a:ext cx="17572310" cy="3654244"/>
            <a:chOff x="0" y="0"/>
            <a:chExt cx="13256803" cy="2756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56803" cy="2756814"/>
            </a:xfrm>
            <a:custGeom>
              <a:avLst/>
              <a:gdLst/>
              <a:ahLst/>
              <a:cxnLst/>
              <a:rect l="l" t="t" r="r" b="b"/>
              <a:pathLst>
                <a:path w="13256803" h="2756814">
                  <a:moveTo>
                    <a:pt x="13217" y="0"/>
                  </a:moveTo>
                  <a:lnTo>
                    <a:pt x="13243585" y="0"/>
                  </a:lnTo>
                  <a:cubicBezTo>
                    <a:pt x="13250886" y="0"/>
                    <a:pt x="13256803" y="5918"/>
                    <a:pt x="13256803" y="13217"/>
                  </a:cubicBezTo>
                  <a:lnTo>
                    <a:pt x="13256803" y="2743597"/>
                  </a:lnTo>
                  <a:cubicBezTo>
                    <a:pt x="13256803" y="2750896"/>
                    <a:pt x="13250886" y="2756814"/>
                    <a:pt x="13243585" y="2756814"/>
                  </a:cubicBezTo>
                  <a:lnTo>
                    <a:pt x="13217" y="2756814"/>
                  </a:lnTo>
                  <a:cubicBezTo>
                    <a:pt x="5918" y="2756814"/>
                    <a:pt x="0" y="2750896"/>
                    <a:pt x="0" y="2743597"/>
                  </a:cubicBezTo>
                  <a:lnTo>
                    <a:pt x="0" y="13217"/>
                  </a:lnTo>
                  <a:cubicBezTo>
                    <a:pt x="0" y="5918"/>
                    <a:pt x="5918" y="0"/>
                    <a:pt x="13217" y="0"/>
                  </a:cubicBezTo>
                  <a:close/>
                </a:path>
              </a:pathLst>
            </a:custGeom>
            <a:solidFill>
              <a:srgbClr val="004AAD"/>
            </a:solidFill>
            <a:ln w="28575">
              <a:solidFill>
                <a:srgbClr val="2E2E2E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6564" y="103252"/>
              <a:ext cx="13106894" cy="265356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619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L’Azione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Cattolica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Italiana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persegue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le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proprie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finalità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attraverso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un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progetto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formativo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unitario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e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organico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che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offre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ad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ogni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persona, con la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partecipazione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alla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vita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associativa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, un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accompagnamento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finalizzato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alla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crescita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di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una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matura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coscienza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umana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e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cristiana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, grazie a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percorsi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permanenti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,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organici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e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graduali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,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attenti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alle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diverse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età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,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alle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condizioni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e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agli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ambienti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di vita,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ai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diversi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livelli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di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accoglienza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>
                  <a:solidFill>
                    <a:srgbClr val="FFFFFF"/>
                  </a:solidFill>
                  <a:latin typeface="Amita Bold"/>
                </a:rPr>
                <a:t>della</a:t>
              </a:r>
              <a:r>
                <a:rPr lang="en-US" sz="3200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200" dirty="0" err="1" smtClean="0">
                  <a:solidFill>
                    <a:srgbClr val="FFFFFF"/>
                  </a:solidFill>
                  <a:latin typeface="Amita Bold"/>
                </a:rPr>
                <a:t>fede</a:t>
              </a:r>
              <a:endParaRPr lang="en-US" sz="3200" dirty="0">
                <a:solidFill>
                  <a:srgbClr val="FFFFFF"/>
                </a:solidFill>
                <a:latin typeface="Amit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8807">
            <a:off x="503423" y="556971"/>
            <a:ext cx="5972483" cy="72284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28807">
            <a:off x="684400" y="1038639"/>
            <a:ext cx="5458640" cy="5267113"/>
            <a:chOff x="0" y="0"/>
            <a:chExt cx="7278186" cy="70228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1136" r="11136"/>
            <a:stretch>
              <a:fillRect/>
            </a:stretch>
          </p:blipFill>
          <p:spPr>
            <a:xfrm>
              <a:off x="0" y="0"/>
              <a:ext cx="7278186" cy="702281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75001">
            <a:off x="2784272" y="-353924"/>
            <a:ext cx="862541" cy="22331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590489">
            <a:off x="-4822086" y="6623257"/>
            <a:ext cx="13704082" cy="420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56"/>
              </a:lnSpc>
            </a:pPr>
            <a:r>
              <a:rPr lang="en-US" sz="31133" spc="-3113">
                <a:solidFill>
                  <a:srgbClr val="004AAD"/>
                </a:solidFill>
                <a:latin typeface="WC Mano Negra Bold"/>
              </a:rPr>
              <a:t>AC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8807">
            <a:off x="3669797" y="4757674"/>
            <a:ext cx="8071275" cy="976856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28807">
            <a:off x="3914370" y="5408605"/>
            <a:ext cx="7376862" cy="7118031"/>
            <a:chOff x="0" y="0"/>
            <a:chExt cx="9835816" cy="949070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t="13815" b="13815"/>
            <a:stretch>
              <a:fillRect/>
            </a:stretch>
          </p:blipFill>
          <p:spPr>
            <a:xfrm>
              <a:off x="0" y="0"/>
              <a:ext cx="9835816" cy="9490708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8807">
            <a:off x="10617035" y="5035843"/>
            <a:ext cx="6497261" cy="7863554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-128807">
            <a:off x="10896531" y="5595078"/>
            <a:ext cx="5938269" cy="5729914"/>
            <a:chOff x="0" y="0"/>
            <a:chExt cx="7917692" cy="763988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l="11136" r="11136"/>
            <a:stretch>
              <a:fillRect/>
            </a:stretch>
          </p:blipFill>
          <p:spPr>
            <a:xfrm>
              <a:off x="0" y="0"/>
              <a:ext cx="7917692" cy="7639885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6831746" y="536039"/>
            <a:ext cx="11019524" cy="4380869"/>
            <a:chOff x="-1" y="-66676"/>
            <a:chExt cx="8313288" cy="33049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313287" cy="3072682"/>
            </a:xfrm>
            <a:custGeom>
              <a:avLst/>
              <a:gdLst/>
              <a:ahLst/>
              <a:cxnLst/>
              <a:rect l="l" t="t" r="r" b="b"/>
              <a:pathLst>
                <a:path w="8313287" h="3072682">
                  <a:moveTo>
                    <a:pt x="21077" y="0"/>
                  </a:moveTo>
                  <a:lnTo>
                    <a:pt x="8292210" y="0"/>
                  </a:lnTo>
                  <a:cubicBezTo>
                    <a:pt x="8303851" y="0"/>
                    <a:pt x="8313287" y="9436"/>
                    <a:pt x="8313287" y="21077"/>
                  </a:cubicBezTo>
                  <a:lnTo>
                    <a:pt x="8313287" y="3051605"/>
                  </a:lnTo>
                  <a:cubicBezTo>
                    <a:pt x="8313287" y="3057195"/>
                    <a:pt x="8311066" y="3062556"/>
                    <a:pt x="8307114" y="3066509"/>
                  </a:cubicBezTo>
                  <a:cubicBezTo>
                    <a:pt x="8303161" y="3070461"/>
                    <a:pt x="8297800" y="3072682"/>
                    <a:pt x="8292210" y="3072682"/>
                  </a:cubicBezTo>
                  <a:lnTo>
                    <a:pt x="21077" y="3072682"/>
                  </a:lnTo>
                  <a:cubicBezTo>
                    <a:pt x="9436" y="3072682"/>
                    <a:pt x="0" y="3063245"/>
                    <a:pt x="0" y="3051605"/>
                  </a:cubicBezTo>
                  <a:lnTo>
                    <a:pt x="0" y="21077"/>
                  </a:lnTo>
                  <a:cubicBezTo>
                    <a:pt x="0" y="15487"/>
                    <a:pt x="2221" y="10126"/>
                    <a:pt x="6173" y="6173"/>
                  </a:cubicBezTo>
                  <a:cubicBezTo>
                    <a:pt x="10126" y="2221"/>
                    <a:pt x="15487" y="0"/>
                    <a:pt x="21077" y="0"/>
                  </a:cubicBezTo>
                  <a:close/>
                </a:path>
              </a:pathLst>
            </a:custGeom>
            <a:solidFill>
              <a:srgbClr val="004AAD"/>
            </a:solidFill>
            <a:ln w="28575">
              <a:solidFill>
                <a:srgbClr val="2E2E2E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-1" y="-66676"/>
              <a:ext cx="8313287" cy="330499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Parlare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e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agire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a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nome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dell'associazione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significa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che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, poi,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qualcuno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ci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domanderà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conto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</a:t>
              </a:r>
            </a:p>
            <a:p>
              <a:pPr algn="ctr">
                <a:lnSpc>
                  <a:spcPts val="5179"/>
                </a:lnSpc>
              </a:pP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delle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nostre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parole e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delle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nostre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azioni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. </a:t>
              </a:r>
            </a:p>
            <a:p>
              <a:pPr algn="ctr">
                <a:lnSpc>
                  <a:spcPts val="5179"/>
                </a:lnSpc>
              </a:pPr>
              <a:r>
                <a:rPr lang="en-US" sz="3699" dirty="0" err="1" smtClean="0">
                  <a:solidFill>
                    <a:srgbClr val="FFFFFF"/>
                  </a:solidFill>
                  <a:latin typeface="Amita Bold"/>
                </a:rPr>
                <a:t>Poiché</a:t>
              </a:r>
              <a:r>
                <a:rPr lang="en-US" sz="3699" dirty="0" smtClean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mettendoci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insieme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abbiamo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un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legame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</a:t>
              </a:r>
            </a:p>
            <a:p>
              <a:pPr algn="ctr">
                <a:lnSpc>
                  <a:spcPts val="5179"/>
                </a:lnSpc>
              </a:pP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che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è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dono</a:t>
              </a:r>
              <a:r>
                <a:rPr lang="en-US" sz="3699" dirty="0">
                  <a:solidFill>
                    <a:srgbClr val="FFFFFF"/>
                  </a:solidFill>
                  <a:latin typeface="Amita Bold"/>
                </a:rPr>
                <a:t> e </a:t>
              </a:r>
              <a:r>
                <a:rPr lang="en-US" sz="3699" dirty="0" err="1">
                  <a:solidFill>
                    <a:srgbClr val="FFFFFF"/>
                  </a:solidFill>
                  <a:latin typeface="Amita Bold"/>
                </a:rPr>
                <a:t>responsabilità</a:t>
              </a:r>
              <a:endParaRPr lang="en-US" sz="3699" dirty="0">
                <a:solidFill>
                  <a:srgbClr val="FFFFFF"/>
                </a:solidFill>
                <a:latin typeface="Amit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9817" y="300056"/>
            <a:ext cx="19167633" cy="8532650"/>
            <a:chOff x="0" y="0"/>
            <a:chExt cx="25556845" cy="113768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0464" b="10464"/>
            <a:stretch>
              <a:fillRect/>
            </a:stretch>
          </p:blipFill>
          <p:spPr>
            <a:xfrm>
              <a:off x="0" y="0"/>
              <a:ext cx="25556845" cy="1137686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84826" y="5098524"/>
            <a:ext cx="17518349" cy="4693176"/>
            <a:chOff x="0" y="-66674"/>
            <a:chExt cx="25969923" cy="69573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969923" cy="6716568"/>
            </a:xfrm>
            <a:custGeom>
              <a:avLst/>
              <a:gdLst/>
              <a:ahLst/>
              <a:cxnLst/>
              <a:rect l="l" t="t" r="r" b="b"/>
              <a:pathLst>
                <a:path w="25969923" h="6716568">
                  <a:moveTo>
                    <a:pt x="13258" y="0"/>
                  </a:moveTo>
                  <a:lnTo>
                    <a:pt x="25956665" y="0"/>
                  </a:lnTo>
                  <a:cubicBezTo>
                    <a:pt x="25963987" y="0"/>
                    <a:pt x="25969923" y="5936"/>
                    <a:pt x="25969923" y="13258"/>
                  </a:cubicBezTo>
                  <a:lnTo>
                    <a:pt x="25969923" y="6703310"/>
                  </a:lnTo>
                  <a:cubicBezTo>
                    <a:pt x="25969923" y="6710632"/>
                    <a:pt x="25963987" y="6716568"/>
                    <a:pt x="25956665" y="6716568"/>
                  </a:cubicBezTo>
                  <a:lnTo>
                    <a:pt x="13258" y="6716568"/>
                  </a:lnTo>
                  <a:cubicBezTo>
                    <a:pt x="5936" y="6716568"/>
                    <a:pt x="0" y="6710632"/>
                    <a:pt x="0" y="6703310"/>
                  </a:cubicBezTo>
                  <a:lnTo>
                    <a:pt x="0" y="13258"/>
                  </a:lnTo>
                  <a:cubicBezTo>
                    <a:pt x="0" y="5936"/>
                    <a:pt x="5936" y="0"/>
                    <a:pt x="13258" y="0"/>
                  </a:cubicBezTo>
                  <a:close/>
                </a:path>
              </a:pathLst>
            </a:custGeom>
            <a:solidFill>
              <a:srgbClr val="004AAD"/>
            </a:solidFill>
            <a:ln w="28575">
              <a:solidFill>
                <a:srgbClr val="2E2E2E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66674"/>
              <a:ext cx="25749669" cy="69573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L'animatore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è un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adulto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tra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adulti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. Questa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consapevolezza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permette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immediatamente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di non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sentirsi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soli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nel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compito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che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si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assume. Non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si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tratta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infatti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di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preparare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delle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lezioni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. Ma di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essere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capaci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di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creare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un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contesto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generativo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. in cui le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persone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abbiano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uno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spazio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per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raccontarsi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e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parlare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dei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propri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vissuti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alla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luce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di un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brano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del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Vangelo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, con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l'aiuto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di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domande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chiave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o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dell'intervento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di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una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persona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che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offre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la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propria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testimonianza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.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Tutti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hanno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qualcosa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da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offrire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se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si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parte da </a:t>
              </a:r>
              <a:r>
                <a:rPr lang="en-US" sz="3399" dirty="0" err="1">
                  <a:solidFill>
                    <a:srgbClr val="FFFFFF"/>
                  </a:solidFill>
                  <a:latin typeface="Amita"/>
                </a:rPr>
                <a:t>fatti</a:t>
              </a:r>
              <a:r>
                <a:rPr lang="en-US" sz="3399" dirty="0">
                  <a:solidFill>
                    <a:srgbClr val="FFFFFF"/>
                  </a:solidFill>
                  <a:latin typeface="Amita"/>
                </a:rPr>
                <a:t> di </a:t>
              </a:r>
              <a:r>
                <a:rPr lang="en-US" sz="3399" dirty="0" smtClean="0">
                  <a:solidFill>
                    <a:srgbClr val="FFFFFF"/>
                  </a:solidFill>
                  <a:latin typeface="Amita"/>
                </a:rPr>
                <a:t>vita</a:t>
              </a:r>
              <a:endParaRPr lang="en-US" sz="3399" dirty="0">
                <a:solidFill>
                  <a:srgbClr val="FFFFFF"/>
                </a:solidFill>
                <a:latin typeface="Amit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45426">
            <a:off x="-1042300" y="2354279"/>
            <a:ext cx="19549536" cy="11743042"/>
            <a:chOff x="0" y="0"/>
            <a:chExt cx="5148849" cy="3092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48849" cy="3092818"/>
            </a:xfrm>
            <a:custGeom>
              <a:avLst/>
              <a:gdLst/>
              <a:ahLst/>
              <a:cxnLst/>
              <a:rect l="l" t="t" r="r" b="b"/>
              <a:pathLst>
                <a:path w="5148849" h="3092818">
                  <a:moveTo>
                    <a:pt x="0" y="0"/>
                  </a:moveTo>
                  <a:lnTo>
                    <a:pt x="5148849" y="0"/>
                  </a:lnTo>
                  <a:lnTo>
                    <a:pt x="5148849" y="3092818"/>
                  </a:lnTo>
                  <a:lnTo>
                    <a:pt x="0" y="3092818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2961">
            <a:off x="10204230" y="1845535"/>
            <a:ext cx="5431178" cy="87599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241702">
            <a:off x="16144221" y="978859"/>
            <a:ext cx="1059245" cy="43234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152727" y="-1994942"/>
            <a:ext cx="9291123" cy="34799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0649" y="8204618"/>
            <a:ext cx="2799169" cy="27839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24345" y="9258300"/>
            <a:ext cx="2028327" cy="20172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t="6694" b="7221"/>
          <a:stretch>
            <a:fillRect/>
          </a:stretch>
        </p:blipFill>
        <p:spPr>
          <a:xfrm rot="710422">
            <a:off x="4334849" y="-1917664"/>
            <a:ext cx="10634692" cy="11079923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710422">
            <a:off x="5788793" y="-2940894"/>
            <a:ext cx="9127759" cy="9253426"/>
            <a:chOff x="0" y="0"/>
            <a:chExt cx="12170345" cy="1233790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 l="17127" r="17127"/>
            <a:stretch>
              <a:fillRect/>
            </a:stretch>
          </p:blipFill>
          <p:spPr>
            <a:xfrm>
              <a:off x="0" y="0"/>
              <a:ext cx="12170345" cy="12337902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77183">
            <a:off x="-869526" y="2129800"/>
            <a:ext cx="8686699" cy="10513403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-377183">
            <a:off x="-658406" y="2840230"/>
            <a:ext cx="7939338" cy="7660772"/>
            <a:chOff x="0" y="0"/>
            <a:chExt cx="10585785" cy="1021436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/>
            <a:srcRect l="20852" r="20852"/>
            <a:stretch>
              <a:fillRect/>
            </a:stretch>
          </p:blipFill>
          <p:spPr>
            <a:xfrm>
              <a:off x="0" y="0"/>
              <a:ext cx="10585785" cy="10214363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8732468" y="5730351"/>
            <a:ext cx="9075536" cy="4235270"/>
            <a:chOff x="0" y="-66675"/>
            <a:chExt cx="13453949" cy="6278539"/>
          </a:xfrm>
        </p:grpSpPr>
        <p:sp>
          <p:nvSpPr>
            <p:cNvPr id="17" name="Freeform 17"/>
            <p:cNvSpPr/>
            <p:nvPr/>
          </p:nvSpPr>
          <p:spPr>
            <a:xfrm>
              <a:off x="0" y="-66674"/>
              <a:ext cx="13453949" cy="6278538"/>
            </a:xfrm>
            <a:custGeom>
              <a:avLst/>
              <a:gdLst/>
              <a:ahLst/>
              <a:cxnLst/>
              <a:rect l="l" t="t" r="r" b="b"/>
              <a:pathLst>
                <a:path w="13453949" h="6278538">
                  <a:moveTo>
                    <a:pt x="25592" y="0"/>
                  </a:moveTo>
                  <a:lnTo>
                    <a:pt x="13428357" y="0"/>
                  </a:lnTo>
                  <a:cubicBezTo>
                    <a:pt x="13435146" y="0"/>
                    <a:pt x="13441654" y="2696"/>
                    <a:pt x="13446454" y="7496"/>
                  </a:cubicBezTo>
                  <a:cubicBezTo>
                    <a:pt x="13451253" y="12295"/>
                    <a:pt x="13453949" y="18804"/>
                    <a:pt x="13453949" y="25592"/>
                  </a:cubicBezTo>
                  <a:lnTo>
                    <a:pt x="13453949" y="6252947"/>
                  </a:lnTo>
                  <a:cubicBezTo>
                    <a:pt x="13453949" y="6267080"/>
                    <a:pt x="13442491" y="6278538"/>
                    <a:pt x="13428357" y="6278538"/>
                  </a:cubicBezTo>
                  <a:lnTo>
                    <a:pt x="25592" y="6278538"/>
                  </a:lnTo>
                  <a:cubicBezTo>
                    <a:pt x="18804" y="6278538"/>
                    <a:pt x="12295" y="6275842"/>
                    <a:pt x="7496" y="6271042"/>
                  </a:cubicBezTo>
                  <a:cubicBezTo>
                    <a:pt x="2696" y="6266243"/>
                    <a:pt x="0" y="6259734"/>
                    <a:pt x="0" y="6252947"/>
                  </a:cubicBezTo>
                  <a:lnTo>
                    <a:pt x="0" y="25592"/>
                  </a:lnTo>
                  <a:cubicBezTo>
                    <a:pt x="0" y="18804"/>
                    <a:pt x="2696" y="12295"/>
                    <a:pt x="7496" y="7496"/>
                  </a:cubicBezTo>
                  <a:cubicBezTo>
                    <a:pt x="12295" y="2696"/>
                    <a:pt x="18804" y="0"/>
                    <a:pt x="25592" y="0"/>
                  </a:cubicBezTo>
                  <a:close/>
                </a:path>
              </a:pathLst>
            </a:custGeom>
            <a:solidFill>
              <a:srgbClr val="004AAD"/>
            </a:solidFill>
            <a:ln w="28575">
              <a:solidFill>
                <a:srgbClr val="2E2E2E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13453949" cy="627853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619"/>
                </a:lnSpc>
              </a:pP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Corresponsabilità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significa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impegnarsi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insieme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per la Chiesa in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uscita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,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attraverso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l'inserimento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nella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società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civile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,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l'impegno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concreto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di chi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sa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sporcarsi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le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mani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, la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promozione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di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occasioni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di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dialogo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con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tutti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,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cercando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punti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di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contatto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Amita"/>
                </a:rPr>
                <a:t>comuni</a:t>
              </a:r>
              <a:r>
                <a:rPr lang="en-US" sz="3299" dirty="0">
                  <a:solidFill>
                    <a:srgbClr val="FFFFFF"/>
                  </a:solidFill>
                  <a:latin typeface="Amita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8807">
            <a:off x="7729924" y="1020578"/>
            <a:ext cx="6705007" cy="81149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704541" y="3618996"/>
            <a:ext cx="9760061" cy="9945833"/>
            <a:chOff x="0" y="0"/>
            <a:chExt cx="13013415" cy="1326111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7297" r="17297"/>
            <a:stretch>
              <a:fillRect/>
            </a:stretch>
          </p:blipFill>
          <p:spPr>
            <a:xfrm>
              <a:off x="0" y="0"/>
              <a:ext cx="13013415" cy="1326111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 rot="-128807">
            <a:off x="7933097" y="1561322"/>
            <a:ext cx="6128141" cy="5913124"/>
            <a:chOff x="0" y="0"/>
            <a:chExt cx="8170855" cy="788416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5454" r="15454"/>
            <a:stretch>
              <a:fillRect/>
            </a:stretch>
          </p:blipFill>
          <p:spPr>
            <a:xfrm>
              <a:off x="0" y="0"/>
              <a:ext cx="8170855" cy="7884165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29636">
            <a:off x="13847287" y="2381210"/>
            <a:ext cx="4392455" cy="197660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530225"/>
            <a:ext cx="5321367" cy="918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3999">
                <a:solidFill>
                  <a:srgbClr val="004AAD"/>
                </a:solidFill>
                <a:latin typeface="Amita Bold"/>
              </a:rPr>
              <a:t>L'animatore adulto, prestando attenzione al rapporto contenuto-metodo, saprà accompagnare le persone, valorizzare le competenze, sostenerle nel disegnare la propria personale esperienza formativa, sollecitare alla solidarietà e alla responsabilità sociale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591959" y="4136681"/>
            <a:ext cx="2667341" cy="18040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97915" y="7679330"/>
            <a:ext cx="3976347" cy="14893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728740" y="1693457"/>
            <a:ext cx="3344740" cy="12649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386089" y="4926667"/>
            <a:ext cx="3976347" cy="2241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397915" y="3920380"/>
            <a:ext cx="2485217" cy="22366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397915" y="1337253"/>
            <a:ext cx="1988173" cy="1977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039659" y="6762873"/>
            <a:ext cx="2645553" cy="22366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416132" y="1619847"/>
            <a:ext cx="2538161" cy="141214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66067" y="788913"/>
            <a:ext cx="5569748" cy="868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63"/>
              </a:lnSpc>
            </a:pPr>
            <a:r>
              <a:rPr lang="en-US" sz="4818">
                <a:solidFill>
                  <a:srgbClr val="FFDE59"/>
                </a:solidFill>
                <a:latin typeface="Amita"/>
              </a:rPr>
              <a:t>Partire dalla vita significa restituire dignità alla storia di ognuno e collocarla in un più ampio tessuto di relazioni nuove che ne valorizzi la pregnanza esperienziale alla luce del Vangelo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684" t="10518" r="15284" b="183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-590489">
            <a:off x="-2979547" y="963216"/>
            <a:ext cx="13704082" cy="420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56"/>
              </a:lnSpc>
            </a:pPr>
            <a:r>
              <a:rPr lang="en-US" sz="31133" spc="-3113">
                <a:solidFill>
                  <a:srgbClr val="004AAD"/>
                </a:solidFill>
                <a:latin typeface="WC Mano Negra Bold"/>
              </a:rPr>
              <a:t>AC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308</Words>
  <Application>Microsoft Office PowerPoint</Application>
  <PresentationFormat>Personalizzato</PresentationFormat>
  <Paragraphs>13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Amita</vt:lpstr>
      <vt:lpstr>Arial</vt:lpstr>
      <vt:lpstr>Amita Bold</vt:lpstr>
      <vt:lpstr>Calibri</vt:lpstr>
      <vt:lpstr>WC Mano Negra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 per pochi</dc:title>
  <cp:lastModifiedBy>UTENTE</cp:lastModifiedBy>
  <cp:revision>2</cp:revision>
  <dcterms:created xsi:type="dcterms:W3CDTF">2006-08-16T00:00:00Z</dcterms:created>
  <dcterms:modified xsi:type="dcterms:W3CDTF">2023-02-28T17:06:38Z</dcterms:modified>
  <dc:identifier>DAFb3mN9Los</dc:identifier>
</cp:coreProperties>
</file>