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83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4" r:id="rId14"/>
    <p:sldId id="285" r:id="rId15"/>
  </p:sldIdLst>
  <p:sldSz cx="1199038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44" y="58"/>
      </p:cViewPr>
      <p:guideLst>
        <p:guide orient="horz" pos="2160"/>
        <p:guide pos="37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9279" y="2130426"/>
            <a:ext cx="1019183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8558" y="3886200"/>
            <a:ext cx="839327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93031" y="274639"/>
            <a:ext cx="2697837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99519" y="274639"/>
            <a:ext cx="7893672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47158" y="4406901"/>
            <a:ext cx="1019183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47158" y="2906713"/>
            <a:ext cx="1019183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99519" y="1600201"/>
            <a:ext cx="529575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5114" y="1600201"/>
            <a:ext cx="529575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99519" y="1535113"/>
            <a:ext cx="52978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99519" y="2174875"/>
            <a:ext cx="52978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090951" y="1535113"/>
            <a:ext cx="52999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090951" y="2174875"/>
            <a:ext cx="529991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9520" y="273050"/>
            <a:ext cx="394475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7909" y="273051"/>
            <a:ext cx="67029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99520" y="1435101"/>
            <a:ext cx="394475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50200" y="4800600"/>
            <a:ext cx="719423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50200" y="612775"/>
            <a:ext cx="719423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50200" y="5367338"/>
            <a:ext cx="719423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99520" y="274638"/>
            <a:ext cx="1079134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99520" y="1600201"/>
            <a:ext cx="1079134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99520" y="6356351"/>
            <a:ext cx="279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18/11/2020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96716" y="6356351"/>
            <a:ext cx="3796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593112" y="6356351"/>
            <a:ext cx="279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E7E1811-3E93-4322-A3D1-8ECA3B081DE7}"/>
              </a:ext>
            </a:extLst>
          </p:cNvPr>
          <p:cNvSpPr txBox="1"/>
          <p:nvPr userDrawn="1"/>
        </p:nvSpPr>
        <p:spPr>
          <a:xfrm rot="5400000">
            <a:off x="9440269" y="3108588"/>
            <a:ext cx="4241068" cy="859169"/>
          </a:xfrm>
          <a:prstGeom prst="rect">
            <a:avLst/>
          </a:prstGeom>
          <a:blipFill dpi="0" rotWithShape="1">
            <a:blip r:embed="rId14" cstate="print">
              <a:alphaModFix amt="6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reflection endPos="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angrandetrocchia@gmail.com" TargetMode="External"/><Relationship Id="rId2" Type="http://schemas.openxmlformats.org/officeDocument/2006/relationships/hyperlink" Target="mailto:mrscogna@unisa.i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9279" y="1556793"/>
            <a:ext cx="10191830" cy="1512168"/>
          </a:xfrm>
        </p:spPr>
        <p:txBody>
          <a:bodyPr>
            <a:normAutofit fontScale="90000"/>
          </a:bodyPr>
          <a:lstStyle/>
          <a:p>
            <a:r>
              <a:rPr lang="it-IT" sz="8800" i="1" dirty="0">
                <a:solidFill>
                  <a:schemeClr val="accent1">
                    <a:lumMod val="75000"/>
                  </a:schemeClr>
                </a:solidFill>
                <a:ea typeface="Segoe UI" pitchFamily="34" charset="0"/>
                <a:cs typeface="Segoe UI" pitchFamily="34" charset="0"/>
              </a:rPr>
              <a:t>A vele spiegate </a:t>
            </a:r>
            <a:br>
              <a:rPr lang="it-IT" i="1" dirty="0">
                <a:solidFill>
                  <a:schemeClr val="accent1">
                    <a:lumMod val="75000"/>
                  </a:schemeClr>
                </a:solidFill>
                <a:ea typeface="Segoe UI" pitchFamily="34" charset="0"/>
                <a:cs typeface="Segoe UI" pitchFamily="34" charset="0"/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723386" y="2780928"/>
            <a:ext cx="2396436" cy="478904"/>
          </a:xfrm>
        </p:spPr>
        <p:txBody>
          <a:bodyPr>
            <a:noAutofit/>
          </a:bodyPr>
          <a:lstStyle/>
          <a:p>
            <a:r>
              <a:rPr lang="it-IT" sz="4000" dirty="0">
                <a:solidFill>
                  <a:schemeClr val="tx2"/>
                </a:solidFill>
              </a:rPr>
              <a:t>Ripartire</a:t>
            </a:r>
            <a:r>
              <a:rPr lang="it-IT" sz="4000" dirty="0"/>
              <a:t>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443466" y="357301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tx2"/>
                </a:solidFill>
              </a:rPr>
              <a:t>Esplorare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947522" y="4365104"/>
            <a:ext cx="2501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tx2"/>
                </a:solidFill>
              </a:rPr>
              <a:t>Scegliere</a:t>
            </a:r>
            <a:r>
              <a:rPr lang="it-IT" dirty="0"/>
              <a:t>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962746" y="5085184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FFC000"/>
                </a:solidFill>
              </a:rPr>
              <a:t>ANNO ASSOCIATIVO 2020- 2021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6602" y="68216"/>
            <a:ext cx="10791349" cy="1143000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SCADENZE</a:t>
            </a:r>
          </a:p>
        </p:txBody>
      </p:sp>
      <p:sp>
        <p:nvSpPr>
          <p:cNvPr id="4" name="Rettangolo 3"/>
          <p:cNvSpPr/>
          <p:nvPr/>
        </p:nvSpPr>
        <p:spPr>
          <a:xfrm>
            <a:off x="1071380" y="1052736"/>
            <a:ext cx="104496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</a:rPr>
              <a:t>Il pagamento </a:t>
            </a:r>
            <a:r>
              <a:rPr lang="it-IT" sz="2600" dirty="0"/>
              <a:t>diocesano va fatto entro e non </a:t>
            </a:r>
            <a:r>
              <a:rPr lang="it-IT" sz="2600" b="1" dirty="0">
                <a:solidFill>
                  <a:srgbClr val="FF0000"/>
                </a:solidFill>
              </a:rPr>
              <a:t>oltre il 31 marzo 2021 </a:t>
            </a:r>
            <a:r>
              <a:rPr lang="it-IT" sz="2600" dirty="0"/>
              <a:t>(ma anche prima) . </a:t>
            </a:r>
          </a:p>
          <a:p>
            <a:r>
              <a:rPr lang="it-IT" sz="2600" dirty="0"/>
              <a:t>Chiediamo di </a:t>
            </a:r>
            <a:r>
              <a:rPr lang="it-IT" sz="2600" b="1" dirty="0">
                <a:solidFill>
                  <a:srgbClr val="0070C0"/>
                </a:solidFill>
              </a:rPr>
              <a:t>aggiornare</a:t>
            </a:r>
            <a:r>
              <a:rPr lang="it-IT" sz="2600" dirty="0"/>
              <a:t> tutti i dati sul sistema </a:t>
            </a:r>
            <a:r>
              <a:rPr lang="it-IT" sz="2600" dirty="0" err="1"/>
              <a:t>Dalì</a:t>
            </a:r>
            <a:r>
              <a:rPr lang="it-IT" sz="2600" dirty="0"/>
              <a:t> (nuovi, conferme e disdette) </a:t>
            </a:r>
            <a:r>
              <a:rPr lang="it-IT" sz="2600"/>
              <a:t>entro la </a:t>
            </a:r>
            <a:r>
              <a:rPr lang="it-IT" sz="2600" b="1">
                <a:solidFill>
                  <a:srgbClr val="FF0000"/>
                </a:solidFill>
              </a:rPr>
              <a:t>fine di marzo</a:t>
            </a:r>
            <a:r>
              <a:rPr lang="it-IT" sz="2600"/>
              <a:t>, </a:t>
            </a:r>
            <a:r>
              <a:rPr lang="it-IT" sz="2600" dirty="0"/>
              <a:t>avendo cura di procurare quante più e-mail possibile (per i bambini possono andare bene quelle dei genitori)</a:t>
            </a:r>
          </a:p>
          <a:p>
            <a:r>
              <a:rPr lang="it-IT" sz="2600" dirty="0"/>
              <a:t>Le </a:t>
            </a:r>
            <a:r>
              <a:rPr lang="it-IT" sz="2600" b="1" dirty="0">
                <a:solidFill>
                  <a:srgbClr val="0070C0"/>
                </a:solidFill>
              </a:rPr>
              <a:t>disdette </a:t>
            </a:r>
            <a:r>
              <a:rPr lang="it-IT" sz="2600" dirty="0"/>
              <a:t>vanno fatte entro e non oltre </a:t>
            </a:r>
            <a:r>
              <a:rPr lang="it-IT" sz="2600" b="1" dirty="0">
                <a:solidFill>
                  <a:srgbClr val="FF0000"/>
                </a:solidFill>
              </a:rPr>
              <a:t>l’ultimo giorno di aprile</a:t>
            </a:r>
            <a:r>
              <a:rPr lang="it-IT" sz="2600" dirty="0"/>
              <a:t>. Questa scadenza è nazionale ed è tassativa. Dopo quel giorno, chi risulta nel sistema viene automaticamente tesserato, non può essere più eliminato e quindi va pagato, anche se nei fatti non è più aderente.</a:t>
            </a:r>
          </a:p>
          <a:p>
            <a:r>
              <a:rPr lang="it-IT" sz="2600" dirty="0"/>
              <a:t>È invece possibile in qualsiasi momento dell’anno </a:t>
            </a:r>
            <a:r>
              <a:rPr lang="it-IT" sz="2600" b="1" dirty="0">
                <a:solidFill>
                  <a:srgbClr val="0070C0"/>
                </a:solidFill>
              </a:rPr>
              <a:t>aggiungere nuovi soci </a:t>
            </a:r>
            <a:r>
              <a:rPr lang="it-IT" sz="2600" dirty="0"/>
              <a:t>e chiedere altre tessere</a:t>
            </a:r>
            <a:r>
              <a:rPr lang="it-I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913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IMPORTANTE</a:t>
            </a:r>
          </a:p>
        </p:txBody>
      </p:sp>
      <p:sp>
        <p:nvSpPr>
          <p:cNvPr id="4" name="Rettangolo 3"/>
          <p:cNvSpPr/>
          <p:nvPr/>
        </p:nvSpPr>
        <p:spPr>
          <a:xfrm>
            <a:off x="964344" y="1628800"/>
            <a:ext cx="102874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Verificate che su </a:t>
            </a:r>
            <a:r>
              <a:rPr lang="it-IT" sz="2400" dirty="0" err="1"/>
              <a:t>Dalì</a:t>
            </a:r>
            <a:r>
              <a:rPr lang="it-IT" sz="2400" dirty="0"/>
              <a:t> siano inseriti con precisione tutti gli incarichi di responsabilità scegliendo tra le varie  opzioni della spunta “incarico” dell’anagrafica personale (presidente, segretario, amministratore, responsabile adulti, responsabile giovani, responsabile </a:t>
            </a:r>
            <a:r>
              <a:rPr lang="it-IT" sz="2400" dirty="0" err="1"/>
              <a:t>Acr</a:t>
            </a:r>
            <a:r>
              <a:rPr lang="it-IT" sz="2400" dirty="0"/>
              <a:t>, consiglieri parrocchiali, educatori…). </a:t>
            </a:r>
          </a:p>
          <a:p>
            <a:r>
              <a:rPr lang="it-IT" sz="2400" dirty="0"/>
              <a:t>Di tutte queste persone è importante inserire correttamente indirizzo, cellulare e mail. </a:t>
            </a:r>
          </a:p>
          <a:p>
            <a:r>
              <a:rPr lang="it-IT" sz="2400" b="1" dirty="0"/>
              <a:t>Qualora ci fossero stati cambiamenti, legati a dimissioni o per altri motivi, ricordate di aggiornare l’elenco </a:t>
            </a:r>
            <a:r>
              <a:rPr lang="it-IT" sz="2400" dirty="0"/>
              <a:t>(e di consegnare il verbale del consiglio elettivo a Carmine)</a:t>
            </a:r>
          </a:p>
        </p:txBody>
      </p:sp>
    </p:spTree>
    <p:extLst>
      <p:ext uri="{BB962C8B-B14F-4D97-AF65-F5344CB8AC3E}">
        <p14:creationId xmlns:p14="http://schemas.microsoft.com/office/powerpoint/2010/main" val="2122032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PAGAMENTO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4594" y="1340768"/>
            <a:ext cx="10791349" cy="4525963"/>
          </a:xfrm>
        </p:spPr>
        <p:txBody>
          <a:bodyPr>
            <a:normAutofit/>
          </a:bodyPr>
          <a:lstStyle/>
          <a:p>
            <a:r>
              <a:rPr lang="it-IT" dirty="0"/>
              <a:t>Poiché la </a:t>
            </a:r>
            <a:r>
              <a:rPr lang="it-IT" dirty="0" err="1"/>
              <a:t>scontistica</a:t>
            </a:r>
            <a:r>
              <a:rPr lang="it-IT" dirty="0"/>
              <a:t> non è modificabile , per l’importo da versare al centro diocesano </a:t>
            </a:r>
            <a:r>
              <a:rPr lang="it-IT" b="1" dirty="0"/>
              <a:t>NON FATE RIFERIMENTO</a:t>
            </a:r>
          </a:p>
          <a:p>
            <a:pPr marL="0" indent="0">
              <a:buNone/>
            </a:pPr>
            <a:r>
              <a:rPr lang="it-IT" b="1"/>
              <a:t>   AL </a:t>
            </a:r>
            <a:r>
              <a:rPr lang="it-IT" b="1" dirty="0"/>
              <a:t>TOTALE riportato su </a:t>
            </a:r>
            <a:r>
              <a:rPr lang="it-IT" b="1" dirty="0" err="1"/>
              <a:t>Dalì</a:t>
            </a:r>
            <a:r>
              <a:rPr lang="it-IT" b="1" dirty="0"/>
              <a:t> </a:t>
            </a:r>
            <a:r>
              <a:rPr lang="it-IT" dirty="0"/>
              <a:t>che risulterà più alto: fate i </a:t>
            </a:r>
            <a:r>
              <a:rPr lang="it-IT"/>
              <a:t>vostri      conti </a:t>
            </a:r>
            <a:r>
              <a:rPr lang="it-IT" dirty="0"/>
              <a:t>utilizzando gli esempi riportati e chiedete conferma </a:t>
            </a:r>
            <a:r>
              <a:rPr lang="it-IT"/>
              <a:t>a Mariarosa  </a:t>
            </a:r>
            <a:r>
              <a:rPr lang="it-IT" dirty="0"/>
              <a:t>prima di effettuare il pagamento.</a:t>
            </a:r>
          </a:p>
          <a:p>
            <a:pPr marL="0" indent="0" algn="just">
              <a:buNone/>
            </a:pPr>
            <a:r>
              <a:rPr lang="it-IT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0895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C6B73E-B9C0-4864-949D-2C4A4C897810}"/>
              </a:ext>
            </a:extLst>
          </p:cNvPr>
          <p:cNvSpPr txBox="1"/>
          <p:nvPr/>
        </p:nvSpPr>
        <p:spPr>
          <a:xfrm>
            <a:off x="1242666" y="1484784"/>
            <a:ext cx="96490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u="sng"/>
              <a:t>PRIMA DI EFFETTUARE IL VERSAMENTO</a:t>
            </a:r>
            <a:r>
              <a:rPr lang="it-IT" sz="2800" u="sng"/>
              <a:t>:</a:t>
            </a:r>
          </a:p>
          <a:p>
            <a:endParaRPr lang="it-IT" sz="2800" u="sng"/>
          </a:p>
          <a:p>
            <a:r>
              <a:rPr lang="it-IT" sz="2800" u="sng"/>
              <a:t>INVIARE MAIL a Mariarosa (</a:t>
            </a:r>
            <a:r>
              <a:rPr lang="it-IT" sz="2800" u="sng">
                <a:hlinkClick r:id="rId2"/>
              </a:rPr>
              <a:t>mrscogna@unisa.it</a:t>
            </a:r>
            <a:r>
              <a:rPr lang="it-IT" sz="2800" u="sng"/>
              <a:t>)  o Carmine (</a:t>
            </a:r>
            <a:r>
              <a:rPr lang="it-IT" sz="2800" u="sng">
                <a:hlinkClick r:id="rId3"/>
              </a:rPr>
              <a:t>cangrandetrocchia@gmail.com</a:t>
            </a:r>
            <a:r>
              <a:rPr lang="it-IT" sz="2800" u="sng"/>
              <a:t>)  con allegato  il foglio o il file utilizzato per calcolare l’importo da versare</a:t>
            </a:r>
          </a:p>
          <a:p>
            <a:endParaRPr lang="it-IT" sz="2800" u="sng"/>
          </a:p>
          <a:p>
            <a:r>
              <a:rPr lang="it-IT" sz="2800" u="sng"/>
              <a:t>ATTENDERE LA RISPOSTA DI CONFERMA</a:t>
            </a:r>
          </a:p>
          <a:p>
            <a:endParaRPr lang="it-IT" sz="2800" u="sng"/>
          </a:p>
          <a:p>
            <a:r>
              <a:rPr lang="it-IT" sz="2800" u="sng"/>
              <a:t> </a:t>
            </a:r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1454014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DFB0EC6-447B-4E08-840D-3B7E5E9515B8}"/>
              </a:ext>
            </a:extLst>
          </p:cNvPr>
          <p:cNvSpPr txBox="1"/>
          <p:nvPr/>
        </p:nvSpPr>
        <p:spPr>
          <a:xfrm>
            <a:off x="1314674" y="119675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/>
              <a:t>IL PAGAMENTO AL CENTRO DIOCESANO</a:t>
            </a:r>
            <a:endParaRPr lang="en-GB" sz="3600" b="1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9D47ABB-AD70-427A-8460-4F5A029C1CE6}"/>
              </a:ext>
            </a:extLst>
          </p:cNvPr>
          <p:cNvSpPr txBox="1"/>
          <p:nvPr/>
        </p:nvSpPr>
        <p:spPr>
          <a:xfrm>
            <a:off x="1026642" y="2204864"/>
            <a:ext cx="103691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/>
              <a:t>BOLLETTINO POSTALE SUL CONTO CORRENTE </a:t>
            </a:r>
            <a:r>
              <a:rPr lang="it-IT" sz="2400" b="1"/>
              <a:t>10529808</a:t>
            </a:r>
            <a:r>
              <a:rPr lang="it-IT" sz="2400"/>
              <a:t> intestato ad Azione Cattolica  diocesi  di  NOLA</a:t>
            </a:r>
          </a:p>
          <a:p>
            <a:pPr marL="457200" indent="-457200">
              <a:buFont typeface="+mj-lt"/>
              <a:buAutoNum type="arabicPeriod"/>
            </a:pPr>
            <a:endParaRPr lang="it-IT" sz="2400"/>
          </a:p>
          <a:p>
            <a:pPr marL="457200" indent="-457200">
              <a:buFont typeface="+mj-lt"/>
              <a:buAutoNum type="arabicPeriod"/>
            </a:pPr>
            <a:endParaRPr lang="it-IT" sz="2400"/>
          </a:p>
          <a:p>
            <a:pPr marL="457200" indent="-457200">
              <a:buFont typeface="+mj-lt"/>
              <a:buAutoNum type="arabicPeriod"/>
            </a:pPr>
            <a:r>
              <a:rPr lang="it-IT" sz="2400"/>
              <a:t>BONIFICO- IBAN </a:t>
            </a:r>
            <a:r>
              <a:rPr lang="it-IT" sz="2400" b="1"/>
              <a:t>IT07M0760103400000010529808</a:t>
            </a:r>
            <a:r>
              <a:rPr lang="it-IT" sz="2400"/>
              <a:t> intestato ad Azione Cattolica  diocesi  di  NOLA</a:t>
            </a:r>
          </a:p>
          <a:p>
            <a:endParaRPr lang="it-IT" sz="2400"/>
          </a:p>
          <a:p>
            <a:r>
              <a:rPr lang="it-IT" sz="2400"/>
              <a:t>        Causale </a:t>
            </a:r>
            <a:r>
              <a:rPr lang="it-IT" sz="2400">
                <a:sym typeface="Symbol" panose="05050102010706020507" pitchFamily="18" charset="2"/>
              </a:rPr>
              <a:t> Adesione 2020-2021 parrocchia XXX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382133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2586" y="1196752"/>
            <a:ext cx="11300330" cy="49294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u="sng" cap="all">
                <a:solidFill>
                  <a:srgbClr val="FF0000"/>
                </a:solidFill>
              </a:rPr>
              <a:t>Un anno straordinario RICHIEDE DI</a:t>
            </a:r>
          </a:p>
          <a:p>
            <a:pPr marL="0" indent="0">
              <a:buNone/>
            </a:pPr>
            <a:endParaRPr lang="it-IT" sz="2000" u="sng" dirty="0"/>
          </a:p>
          <a:p>
            <a:pPr algn="just"/>
            <a:r>
              <a:rPr lang="it-IT" sz="2000" dirty="0"/>
              <a:t>1) </a:t>
            </a:r>
            <a:r>
              <a:rPr lang="it-IT" sz="2400" dirty="0"/>
              <a:t>Iniziare per quanto possibile con l’adesione subito. Con gli adulti, i giovani e i giovanissimi come segno di immediata corresponsabilità, specie da parte dei soci "storici" che non hanno molto su cui pensare; con gli </a:t>
            </a:r>
            <a:r>
              <a:rPr lang="it-IT" sz="2400" dirty="0" err="1"/>
              <a:t>acierrini</a:t>
            </a:r>
            <a:r>
              <a:rPr lang="it-IT" sz="2400" dirty="0"/>
              <a:t> far presente la cosa nell’ambito del patto di corresponsabilità con i genitori (nello specificare che non è l'adesione all'associazione, approfittare per avanzare, se possibile, la proposta) </a:t>
            </a:r>
          </a:p>
          <a:p>
            <a:pPr algn="just"/>
            <a:endParaRPr lang="it-IT" sz="2400" dirty="0"/>
          </a:p>
          <a:p>
            <a:r>
              <a:rPr lang="it-IT" sz="2400" dirty="0"/>
              <a:t>2) Fare il possibile, come associazioni parrocchiali, per far pagare di meno la tessera ad </a:t>
            </a:r>
            <a:r>
              <a:rPr lang="it-IT" sz="2400" dirty="0" err="1"/>
              <a:t>acierrini</a:t>
            </a:r>
            <a:r>
              <a:rPr lang="it-IT" sz="2400" dirty="0"/>
              <a:t> e giovanissimi. </a:t>
            </a:r>
          </a:p>
        </p:txBody>
      </p:sp>
    </p:spTree>
    <p:extLst>
      <p:ext uri="{BB962C8B-B14F-4D97-AF65-F5344CB8AC3E}">
        <p14:creationId xmlns:p14="http://schemas.microsoft.com/office/powerpoint/2010/main" val="250767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6602" y="1052736"/>
            <a:ext cx="10791349" cy="496855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sz="4600" b="1" u="sng" dirty="0">
                <a:solidFill>
                  <a:srgbClr val="FF0000"/>
                </a:solidFill>
              </a:rPr>
              <a:t>I tempi e le cose da </a:t>
            </a:r>
            <a:r>
              <a:rPr lang="it-IT" sz="4600" b="1" u="sng">
                <a:solidFill>
                  <a:srgbClr val="FF0000"/>
                </a:solidFill>
              </a:rPr>
              <a:t>fare </a:t>
            </a:r>
          </a:p>
          <a:p>
            <a:pPr marL="0" indent="0" algn="ctr">
              <a:buNone/>
            </a:pPr>
            <a:endParaRPr lang="it-IT" dirty="0"/>
          </a:p>
          <a:p>
            <a:pPr marL="514350" indent="-514350">
              <a:buFont typeface="+mj-lt"/>
              <a:buAutoNum type="arabicParenR"/>
            </a:pPr>
            <a:r>
              <a:rPr lang="it-IT" dirty="0"/>
              <a:t>Anche per quest’anno può essere proposto ai soci storici di essere “</a:t>
            </a:r>
            <a:r>
              <a:rPr lang="it-IT" dirty="0">
                <a:solidFill>
                  <a:srgbClr val="FF0000"/>
                </a:solidFill>
              </a:rPr>
              <a:t>sostenitori diocesani</a:t>
            </a:r>
            <a:r>
              <a:rPr lang="it-IT" dirty="0"/>
              <a:t>” scegliendo di versare una quota di 50, 75 o 100 euro. In tale quota è compreso il prezzo della tessera e dell’assicurazione. </a:t>
            </a:r>
          </a:p>
          <a:p>
            <a:pPr marL="514350" indent="-514350">
              <a:buFont typeface="+mj-lt"/>
              <a:buAutoNum type="arabicParenR"/>
            </a:pPr>
            <a:r>
              <a:rPr lang="it-IT" dirty="0">
                <a:solidFill>
                  <a:srgbClr val="FF0000"/>
                </a:solidFill>
              </a:rPr>
              <a:t>L’8 dicembre </a:t>
            </a:r>
            <a:r>
              <a:rPr lang="it-IT" dirty="0"/>
              <a:t>nelle parrocchie si celebra la festa dell’Adesione. Vi chiediamo, ovunque sia possibile, di associare a questa data anche la </a:t>
            </a:r>
            <a:r>
              <a:rPr lang="it-IT" dirty="0">
                <a:solidFill>
                  <a:srgbClr val="FF0000"/>
                </a:solidFill>
              </a:rPr>
              <a:t>Giornata dell’AC</a:t>
            </a:r>
            <a:r>
              <a:rPr lang="it-IT" dirty="0"/>
              <a:t>, durante la quale, con creatività, si potrà contribuire all’autofinanziamento dell’associazione parrocchiale e diocesana. La Giornata dell’AC può svolgersi anche in una data ritenuta più appropriata e comoda. Il libero contributo dell’associazione parrocchiale all’associazione diocesana può essere versato insieme alla quota delle adesioni. </a:t>
            </a:r>
          </a:p>
          <a:p>
            <a:pPr marL="514350" indent="-514350">
              <a:buFont typeface="+mj-lt"/>
              <a:buAutoNum type="arabicParenR"/>
            </a:pPr>
            <a:r>
              <a:rPr lang="it-IT" dirty="0"/>
              <a:t>I presidenti parrocchiali, gli amministratori, i responsabili e gli educatori debbono fare il </a:t>
            </a:r>
            <a:r>
              <a:rPr lang="it-IT" dirty="0">
                <a:solidFill>
                  <a:srgbClr val="FF0000"/>
                </a:solidFill>
              </a:rPr>
              <a:t>possibile per avere </a:t>
            </a:r>
            <a:r>
              <a:rPr lang="it-IT" dirty="0"/>
              <a:t>i dati e le quote dei soci il prima possibile.</a:t>
            </a:r>
          </a:p>
        </p:txBody>
      </p:sp>
    </p:spTree>
    <p:extLst>
      <p:ext uri="{BB962C8B-B14F-4D97-AF65-F5344CB8AC3E}">
        <p14:creationId xmlns:p14="http://schemas.microsoft.com/office/powerpoint/2010/main" val="29243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4594" y="404664"/>
            <a:ext cx="10791349" cy="1143000"/>
          </a:xfrm>
        </p:spPr>
        <p:txBody>
          <a:bodyPr>
            <a:normAutofit fontScale="90000"/>
          </a:bodyPr>
          <a:lstStyle/>
          <a:p>
            <a:r>
              <a:rPr lang="it-IT" sz="6000" b="1" dirty="0">
                <a:solidFill>
                  <a:srgbClr val="FF0000"/>
                </a:solidFill>
              </a:rPr>
              <a:t>NOVITA’</a:t>
            </a:r>
            <a:br>
              <a:rPr lang="it-IT" sz="6000" b="1" dirty="0">
                <a:solidFill>
                  <a:srgbClr val="FF0000"/>
                </a:solidFill>
              </a:rPr>
            </a:br>
            <a:r>
              <a:rPr lang="it-IT" sz="4000" b="1" dirty="0"/>
              <a:t>Gli sconti familiari aumentano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4594" y="1772816"/>
            <a:ext cx="11156314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Lo sconto per un nucleo da due persone per quest’anno è del </a:t>
            </a:r>
            <a:r>
              <a:rPr lang="it-IT" dirty="0">
                <a:solidFill>
                  <a:srgbClr val="FF0000"/>
                </a:solidFill>
              </a:rPr>
              <a:t>30</a:t>
            </a:r>
            <a:r>
              <a:rPr lang="it-IT">
                <a:solidFill>
                  <a:srgbClr val="FF0000"/>
                </a:solidFill>
              </a:rPr>
              <a:t>%</a:t>
            </a:r>
            <a:r>
              <a:rPr lang="it-IT"/>
              <a:t> (lo scorso anno era </a:t>
            </a:r>
            <a:r>
              <a:rPr lang="it-IT" dirty="0"/>
              <a:t>del 20</a:t>
            </a:r>
            <a:r>
              <a:rPr lang="it-IT"/>
              <a:t>). 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Per quest’anno la </a:t>
            </a:r>
            <a:r>
              <a:rPr lang="it-IT" b="1" dirty="0">
                <a:solidFill>
                  <a:srgbClr val="FF0000"/>
                </a:solidFill>
              </a:rPr>
              <a:t>tessera è gratis sin dal terzo membro </a:t>
            </a:r>
            <a:r>
              <a:rPr lang="it-IT" dirty="0"/>
              <a:t>del nucleo familiare</a:t>
            </a:r>
            <a:r>
              <a:rPr lang="it-IT"/>
              <a:t>. </a:t>
            </a:r>
            <a:endParaRPr lang="it-IT" sz="2800"/>
          </a:p>
          <a:p>
            <a:pPr marL="0" indent="0">
              <a:buNone/>
            </a:pPr>
            <a:r>
              <a:rPr lang="it-IT" sz="2800"/>
              <a:t>l </a:t>
            </a:r>
            <a:r>
              <a:rPr lang="it-IT" sz="2800" dirty="0"/>
              <a:t>terzo membro in poi della  famiglia si paga solo l’assicurazione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63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6602" y="2492896"/>
            <a:ext cx="10945216" cy="18287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sz="4000" dirty="0"/>
              <a:t>Il pagamento diocesano va fatto entro e non oltre il 31 marzo 2021.</a:t>
            </a:r>
          </a:p>
          <a:p>
            <a:pPr marL="0" indent="0" algn="ctr">
              <a:buNone/>
            </a:pPr>
            <a:endParaRPr lang="it-IT" sz="4000" dirty="0"/>
          </a:p>
          <a:p>
            <a:pPr marL="0" indent="0">
              <a:buNone/>
            </a:pPr>
            <a:r>
              <a:rPr lang="it-IT" sz="4000" dirty="0"/>
              <a:t>Le </a:t>
            </a:r>
            <a:r>
              <a:rPr lang="it-IT" sz="4000" b="1" dirty="0">
                <a:solidFill>
                  <a:srgbClr val="0070C0"/>
                </a:solidFill>
              </a:rPr>
              <a:t>disdette </a:t>
            </a:r>
            <a:r>
              <a:rPr lang="it-IT" sz="4000" dirty="0"/>
              <a:t>vanno fatte entro e non oltre </a:t>
            </a:r>
            <a:r>
              <a:rPr lang="it-IT" sz="4000" b="1" dirty="0">
                <a:solidFill>
                  <a:srgbClr val="FF0000"/>
                </a:solidFill>
              </a:rPr>
              <a:t>l’ultimo giorno di aprile</a:t>
            </a:r>
            <a:endParaRPr lang="it-IT" sz="4000" dirty="0"/>
          </a:p>
          <a:p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46994" y="557064"/>
            <a:ext cx="1079134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6000" b="1" dirty="0">
                <a:solidFill>
                  <a:srgbClr val="FF0000"/>
                </a:solidFill>
              </a:rPr>
              <a:t>NOVITA’</a:t>
            </a:r>
            <a:br>
              <a:rPr lang="it-IT" sz="6000" b="1" dirty="0">
                <a:solidFill>
                  <a:srgbClr val="FF0000"/>
                </a:solidFill>
              </a:rPr>
            </a:br>
            <a:r>
              <a:rPr lang="it-IT" sz="4000" b="1" dirty="0"/>
              <a:t>LA SCADENZA DEL PAGAMENTO</a:t>
            </a:r>
            <a:endParaRPr lang="it-IT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86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0578" y="548680"/>
            <a:ext cx="10945216" cy="1143000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Le Quote per l’Adesione</a:t>
            </a:r>
            <a:br>
              <a:rPr lang="it-IT" sz="3600" b="1" dirty="0"/>
            </a:br>
            <a:r>
              <a:rPr lang="it-IT" sz="3600" b="1" dirty="0"/>
              <a:t> 2020-2021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6026136"/>
              </p:ext>
            </p:extLst>
          </p:nvPr>
        </p:nvGraphicFramePr>
        <p:xfrm>
          <a:off x="1746720" y="1844829"/>
          <a:ext cx="9217026" cy="3744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1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1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0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046">
                <a:tc>
                  <a:txBody>
                    <a:bodyPr/>
                    <a:lstStyle/>
                    <a:p>
                      <a:pPr marR="5054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Tipo Aderente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Fasce di età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Quota Aderenti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Quota con assicurazione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046">
                <a:tc rowSpan="4"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RAGAZZI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0 -5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 9.00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 dirty="0">
                          <a:effectLst/>
                        </a:rPr>
                        <a:t>€ 11.00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6 – 9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 12.00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>
                          <a:effectLst/>
                        </a:rPr>
                        <a:t>€ 14.00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0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9 – 11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 12.00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>
                          <a:effectLst/>
                        </a:rPr>
                        <a:t>€ 14.00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12 – 14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 12.00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>
                          <a:effectLst/>
                        </a:rPr>
                        <a:t>€ 14.00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046">
                <a:tc rowSpan="3"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GIOVANI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15 – 18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 14.00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 dirty="0">
                          <a:effectLst/>
                        </a:rPr>
                        <a:t>€ 16.00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0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19 – 25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€    19.00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 dirty="0">
                          <a:effectLst/>
                        </a:rPr>
                        <a:t>€ 21.00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0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26 – 30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€    19.00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 dirty="0">
                          <a:effectLst/>
                        </a:rPr>
                        <a:t>€ 21.00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046">
                <a:tc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ADULTI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AD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€    21.00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30350" algn="l"/>
                        </a:tabLst>
                      </a:pPr>
                      <a:r>
                        <a:rPr lang="it-IT" sz="1400" b="1" dirty="0">
                          <a:effectLst/>
                        </a:rPr>
                        <a:t>€ 23.00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22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562" y="616714"/>
            <a:ext cx="10369152" cy="864096"/>
          </a:xfrm>
        </p:spPr>
        <p:txBody>
          <a:bodyPr>
            <a:noAutofit/>
          </a:bodyPr>
          <a:lstStyle/>
          <a:p>
            <a:r>
              <a:rPr lang="it-IT" sz="3200" b="1" dirty="0"/>
              <a:t>Esempi con sconti familiari</a:t>
            </a:r>
            <a:br>
              <a:rPr lang="it-IT" sz="3200" b="1" dirty="0"/>
            </a:br>
            <a:r>
              <a:rPr lang="it-IT" sz="3200" b="1" dirty="0"/>
              <a:t>2 componenti 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082076"/>
              </p:ext>
            </p:extLst>
          </p:nvPr>
        </p:nvGraphicFramePr>
        <p:xfrm>
          <a:off x="1170658" y="1556792"/>
          <a:ext cx="9289032" cy="2092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8763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Nucleo da 2 componenti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 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Quota Intera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Sconto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Quota Scontata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Q. con assicuraz.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76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Adulto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 €  21.00 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it-IT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14.70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€ 16.70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ACR 0/5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9.00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it-IT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  6.30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  8.30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76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Totale importo nucleo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21.00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</a:rPr>
                        <a:t>€ 25.00</a:t>
                      </a:r>
                      <a:endParaRPr lang="it-IT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41378"/>
              </p:ext>
            </p:extLst>
          </p:nvPr>
        </p:nvGraphicFramePr>
        <p:xfrm>
          <a:off x="1170658" y="3717032"/>
          <a:ext cx="9320282" cy="1728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0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4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5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62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168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Nucleo da 2 componenti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 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Quota Intera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       Sconto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Quota Scontata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Q. con assicuraz.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8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Adulto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 €  21.00 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it-IT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14.70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€ 16.70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68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ACR 6/14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12.00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it-IT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8.40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€ 10.40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13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Totale importo nucleo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23.10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</a:t>
                      </a: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 descr="La società in classe | Area formazione SIS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941" y="1484784"/>
            <a:ext cx="1440000" cy="144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71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878226"/>
              </p:ext>
            </p:extLst>
          </p:nvPr>
        </p:nvGraphicFramePr>
        <p:xfrm>
          <a:off x="1314673" y="1628801"/>
          <a:ext cx="9289033" cy="2120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5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6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8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2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NUCLEO FAMILIARE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 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Quota Intera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Sconto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Quota Scontata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Q. con </a:t>
                      </a:r>
                      <a:r>
                        <a:rPr lang="it-IT" sz="1600" b="1" dirty="0" err="1">
                          <a:effectLst/>
                        </a:rPr>
                        <a:t>assicuraz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9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</a:rPr>
                        <a:t>componenti</a:t>
                      </a:r>
                      <a:endParaRPr lang="it-IT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</a:rPr>
                        <a:t> </a:t>
                      </a:r>
                      <a:endParaRPr lang="it-IT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</a:rPr>
                        <a:t> </a:t>
                      </a:r>
                      <a:endParaRPr lang="it-IT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Giovane 19/30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19.00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30%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 €  13.30 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€ 15.30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7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Giovane 15/18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14.00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30%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9.80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€ 11.80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7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 ACR 0/5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€ 2,00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7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Totale importo nucleo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 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 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23.10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</a:rPr>
                        <a:t>€ 29.10</a:t>
                      </a:r>
                      <a:endParaRPr lang="it-IT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6388" y="3386138"/>
            <a:ext cx="11990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355088"/>
              </p:ext>
            </p:extLst>
          </p:nvPr>
        </p:nvGraphicFramePr>
        <p:xfrm>
          <a:off x="1354135" y="3843338"/>
          <a:ext cx="9249571" cy="1904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0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8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5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2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57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it-IT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NUCLEO FAMILIARE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Quota Intera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Sconto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Quota Scontata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Q. con assicuraz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4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effectLst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1 Adulto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21.00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30%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14.70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€ 16.70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6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 Giovane 15/18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14.00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30%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 €  9.80 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€ 11.80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64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1 ACR 6/14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€ 2,00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64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Totale importo nucleo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 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 </a:t>
                      </a:r>
                      <a:endParaRPr lang="it-IT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 €  24.50 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€ 30.50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olo 1"/>
          <p:cNvSpPr txBox="1">
            <a:spLocks/>
          </p:cNvSpPr>
          <p:nvPr/>
        </p:nvSpPr>
        <p:spPr>
          <a:xfrm>
            <a:off x="602977" y="620688"/>
            <a:ext cx="1079134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 dirty="0"/>
              <a:t>Esempi sconti familiari</a:t>
            </a:r>
          </a:p>
          <a:p>
            <a:r>
              <a:rPr lang="it-IT" sz="2100" b="1" dirty="0"/>
              <a:t>3 componenti</a:t>
            </a:r>
          </a:p>
        </p:txBody>
      </p:sp>
    </p:spTree>
    <p:extLst>
      <p:ext uri="{BB962C8B-B14F-4D97-AF65-F5344CB8AC3E}">
        <p14:creationId xmlns:p14="http://schemas.microsoft.com/office/powerpoint/2010/main" val="3416512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083237"/>
              </p:ext>
            </p:extLst>
          </p:nvPr>
        </p:nvGraphicFramePr>
        <p:xfrm>
          <a:off x="1386682" y="1196752"/>
          <a:ext cx="9793087" cy="19874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4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</a:rPr>
                        <a:t> </a:t>
                      </a:r>
                      <a:r>
                        <a:rPr lang="it-IT" sz="1400" b="1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NUCLEO FAMILIARE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Quota Intera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Sconto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Quota Scontata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Q. con </a:t>
                      </a:r>
                      <a:r>
                        <a:rPr lang="it-IT" sz="1600" dirty="0" err="1">
                          <a:effectLst/>
                        </a:rPr>
                        <a:t>assicuraz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43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componenti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2 Adulti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21.00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30%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 €  29.40 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€ 33.40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4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1 ACR 6/14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€ 2.00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4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1 ACR 0/5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</a:rPr>
                        <a:t>Gratis</a:t>
                      </a:r>
                      <a:endParaRPr lang="it-IT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€ 2.00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4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Totale importo nucleo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</a:rPr>
                        <a:t> </a:t>
                      </a:r>
                      <a:endParaRPr lang="it-IT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 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 €  37.80 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€ </a:t>
                      </a:r>
                      <a:r>
                        <a:rPr lang="it-IT" sz="1600" b="1" dirty="0">
                          <a:solidFill>
                            <a:srgbClr val="FF0000"/>
                          </a:solidFill>
                          <a:effectLst/>
                        </a:rPr>
                        <a:t>37.40</a:t>
                      </a:r>
                      <a:endParaRPr lang="it-IT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624624"/>
              </p:ext>
            </p:extLst>
          </p:nvPr>
        </p:nvGraphicFramePr>
        <p:xfrm>
          <a:off x="1386683" y="3484782"/>
          <a:ext cx="9865095" cy="1848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4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835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NUCLEO FAMILIARE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Quota Intera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Sconto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Quota Scontata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Q. con </a:t>
                      </a:r>
                      <a:r>
                        <a:rPr lang="it-IT" sz="1600" dirty="0" err="1">
                          <a:effectLst/>
                        </a:rPr>
                        <a:t>assicuraz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3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Adulti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21.00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29.40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€ 33.40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Giovane 19/30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€ 2.00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3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componenti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Giovane 15/18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€ 2.00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3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ACR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€ 2,00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83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importo nucleo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 29.40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€ 39,40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2178770" y="537321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LE QUOTE GRATIS SONO SEMPRE QUELLE DI IMPOSRTO INFERIORE</a:t>
            </a:r>
          </a:p>
        </p:txBody>
      </p:sp>
    </p:spTree>
    <p:extLst>
      <p:ext uri="{BB962C8B-B14F-4D97-AF65-F5344CB8AC3E}">
        <p14:creationId xmlns:p14="http://schemas.microsoft.com/office/powerpoint/2010/main" val="2500025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</TotalTime>
  <Words>1119</Words>
  <Application>Microsoft Office PowerPoint</Application>
  <PresentationFormat>Personalizzato</PresentationFormat>
  <Paragraphs>244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di Office</vt:lpstr>
      <vt:lpstr>A vele spiegate  </vt:lpstr>
      <vt:lpstr>Presentazione standard di PowerPoint</vt:lpstr>
      <vt:lpstr>Presentazione standard di PowerPoint</vt:lpstr>
      <vt:lpstr>NOVITA’ Gli sconti familiari aumentano</vt:lpstr>
      <vt:lpstr>Presentazione standard di PowerPoint</vt:lpstr>
      <vt:lpstr>Le Quote per l’Adesione  2020-2021</vt:lpstr>
      <vt:lpstr>Esempi con sconti familiari 2 componenti </vt:lpstr>
      <vt:lpstr>Presentazione standard di PowerPoint</vt:lpstr>
      <vt:lpstr>Presentazione standard di PowerPoint</vt:lpstr>
      <vt:lpstr>SCADENZE</vt:lpstr>
      <vt:lpstr>IMPORTANTE</vt:lpstr>
      <vt:lpstr>IL PAGAMENTO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Isabella De Leonardis</dc:creator>
  <cp:lastModifiedBy>TROCCHIA CARMINE</cp:lastModifiedBy>
  <cp:revision>62</cp:revision>
  <dcterms:created xsi:type="dcterms:W3CDTF">2020-10-14T10:22:42Z</dcterms:created>
  <dcterms:modified xsi:type="dcterms:W3CDTF">2020-11-18T20:03:24Z</dcterms:modified>
</cp:coreProperties>
</file>